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5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7" r:id="rId26"/>
    <p:sldId id="288" r:id="rId27"/>
    <p:sldId id="277" r:id="rId28"/>
    <p:sldId id="278" r:id="rId29"/>
    <p:sldId id="279" r:id="rId30"/>
    <p:sldId id="280"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11C218A-A791-4FEC-8F1D-92E34038469E}" type="datetimeFigureOut">
              <a:rPr lang="en-AU" smtClean="0"/>
              <a:t>9/10/2019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88009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1C218A-A791-4FEC-8F1D-92E34038469E}" type="datetimeFigureOut">
              <a:rPr lang="en-AU" smtClean="0"/>
              <a:t>9/10/2019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213485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1C218A-A791-4FEC-8F1D-92E34038469E}" type="datetimeFigureOut">
              <a:rPr lang="en-AU" smtClean="0"/>
              <a:t>9/10/2019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413704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270A9AD-67E3-483D-BE5E-1FA9385D547D}"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5B6E6D0-9BFC-40C0-B014-8E46307AFD2C}" type="slidenum">
              <a:rPr lang="en-US"/>
              <a:pPr>
                <a:defRPr/>
              </a:pPr>
              <a:t>‹#›</a:t>
            </a:fld>
            <a:endParaRPr lang="en-US"/>
          </a:p>
        </p:txBody>
      </p:sp>
    </p:spTree>
    <p:extLst>
      <p:ext uri="{BB962C8B-B14F-4D97-AF65-F5344CB8AC3E}">
        <p14:creationId xmlns:p14="http://schemas.microsoft.com/office/powerpoint/2010/main" val="76403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B8649FD-9557-4221-9B8F-C74D7592271E}"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DC53DB2-895B-464E-9448-986DFDACF542}" type="slidenum">
              <a:rPr lang="en-US"/>
              <a:pPr>
                <a:defRPr/>
              </a:pPr>
              <a:t>‹#›</a:t>
            </a:fld>
            <a:endParaRPr lang="en-US"/>
          </a:p>
        </p:txBody>
      </p:sp>
    </p:spTree>
    <p:extLst>
      <p:ext uri="{BB962C8B-B14F-4D97-AF65-F5344CB8AC3E}">
        <p14:creationId xmlns:p14="http://schemas.microsoft.com/office/powerpoint/2010/main" val="386158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F5DA976-7BA9-45C2-A496-FD2E5530523E}"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CF8ED39-B4AA-4E17-A4FE-EA2EBC226FD9}" type="slidenum">
              <a:rPr lang="en-US"/>
              <a:pPr>
                <a:defRPr/>
              </a:pPr>
              <a:t>‹#›</a:t>
            </a:fld>
            <a:endParaRPr lang="en-US"/>
          </a:p>
        </p:txBody>
      </p:sp>
    </p:spTree>
    <p:extLst>
      <p:ext uri="{BB962C8B-B14F-4D97-AF65-F5344CB8AC3E}">
        <p14:creationId xmlns:p14="http://schemas.microsoft.com/office/powerpoint/2010/main" val="79247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0AC2DF5-1066-4D18-B897-8DF3EE73553F}"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B61BB4-E412-4D50-AA7E-D29A38ED1F95}" type="slidenum">
              <a:rPr lang="en-US"/>
              <a:pPr>
                <a:defRPr/>
              </a:pPr>
              <a:t>‹#›</a:t>
            </a:fld>
            <a:endParaRPr lang="en-US"/>
          </a:p>
        </p:txBody>
      </p:sp>
    </p:spTree>
    <p:extLst>
      <p:ext uri="{BB962C8B-B14F-4D97-AF65-F5344CB8AC3E}">
        <p14:creationId xmlns:p14="http://schemas.microsoft.com/office/powerpoint/2010/main" val="422290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F53B73E-868F-4B8A-B790-09C61A6F53DB}" type="datetimeFigureOut">
              <a:rPr lang="en-US"/>
              <a:pPr>
                <a:defRPr/>
              </a:pPr>
              <a:t>10/9/2019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1291B85-D406-49B1-A9DC-D705C5E51F5E}" type="slidenum">
              <a:rPr lang="en-US"/>
              <a:pPr>
                <a:defRPr/>
              </a:pPr>
              <a:t>‹#›</a:t>
            </a:fld>
            <a:endParaRPr lang="en-US"/>
          </a:p>
        </p:txBody>
      </p:sp>
    </p:spTree>
    <p:extLst>
      <p:ext uri="{BB962C8B-B14F-4D97-AF65-F5344CB8AC3E}">
        <p14:creationId xmlns:p14="http://schemas.microsoft.com/office/powerpoint/2010/main" val="155560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21316B-3735-4668-BD50-CFBD1BF2C5D1}" type="datetimeFigureOut">
              <a:rPr lang="en-US"/>
              <a:pPr>
                <a:defRPr/>
              </a:pPr>
              <a:t>10/9/2019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CF21B00-4A57-463B-9F65-5C924E3273FA}" type="slidenum">
              <a:rPr lang="en-US"/>
              <a:pPr>
                <a:defRPr/>
              </a:pPr>
              <a:t>‹#›</a:t>
            </a:fld>
            <a:endParaRPr lang="en-US"/>
          </a:p>
        </p:txBody>
      </p:sp>
    </p:spTree>
    <p:extLst>
      <p:ext uri="{BB962C8B-B14F-4D97-AF65-F5344CB8AC3E}">
        <p14:creationId xmlns:p14="http://schemas.microsoft.com/office/powerpoint/2010/main" val="26443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4EBBF9-6336-4CCD-9E3D-F9C770E0C14B}" type="datetimeFigureOut">
              <a:rPr lang="en-US"/>
              <a:pPr>
                <a:defRPr/>
              </a:pPr>
              <a:t>10/9/2019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F757300-41A0-41D5-8D67-E7621FE908C9}" type="slidenum">
              <a:rPr lang="en-US"/>
              <a:pPr>
                <a:defRPr/>
              </a:pPr>
              <a:t>‹#›</a:t>
            </a:fld>
            <a:endParaRPr lang="en-US"/>
          </a:p>
        </p:txBody>
      </p:sp>
    </p:spTree>
    <p:extLst>
      <p:ext uri="{BB962C8B-B14F-4D97-AF65-F5344CB8AC3E}">
        <p14:creationId xmlns:p14="http://schemas.microsoft.com/office/powerpoint/2010/main" val="194355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6244837-E00D-4718-BCA6-5F480814B38D}"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EB9FCAB-74E3-4F93-9C86-E91B420D2AFF}" type="slidenum">
              <a:rPr lang="en-US"/>
              <a:pPr>
                <a:defRPr/>
              </a:pPr>
              <a:t>‹#›</a:t>
            </a:fld>
            <a:endParaRPr lang="en-US"/>
          </a:p>
        </p:txBody>
      </p:sp>
    </p:spTree>
    <p:extLst>
      <p:ext uri="{BB962C8B-B14F-4D97-AF65-F5344CB8AC3E}">
        <p14:creationId xmlns:p14="http://schemas.microsoft.com/office/powerpoint/2010/main" val="324202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1C218A-A791-4FEC-8F1D-92E34038469E}" type="datetimeFigureOut">
              <a:rPr lang="en-AU" smtClean="0"/>
              <a:t>9/10/2019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1670642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DDB6488-7ADC-407A-8245-A7E187D61072}"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318F4B1-BFC4-4FAF-85AA-13D7DC16E62C}" type="slidenum">
              <a:rPr lang="en-US"/>
              <a:pPr>
                <a:defRPr/>
              </a:pPr>
              <a:t>‹#›</a:t>
            </a:fld>
            <a:endParaRPr lang="en-US"/>
          </a:p>
        </p:txBody>
      </p:sp>
    </p:spTree>
    <p:extLst>
      <p:ext uri="{BB962C8B-B14F-4D97-AF65-F5344CB8AC3E}">
        <p14:creationId xmlns:p14="http://schemas.microsoft.com/office/powerpoint/2010/main" val="211353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AEC37E4-F071-4978-8E36-5A3045DE6BBA}"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0464B59-A2FF-4529-93A6-730382C1C66B}" type="slidenum">
              <a:rPr lang="en-US"/>
              <a:pPr>
                <a:defRPr/>
              </a:pPr>
              <a:t>‹#›</a:t>
            </a:fld>
            <a:endParaRPr lang="en-US"/>
          </a:p>
        </p:txBody>
      </p:sp>
    </p:spTree>
    <p:extLst>
      <p:ext uri="{BB962C8B-B14F-4D97-AF65-F5344CB8AC3E}">
        <p14:creationId xmlns:p14="http://schemas.microsoft.com/office/powerpoint/2010/main" val="70705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B075802-EB61-487F-8E64-57BF953D2468}"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16DE28-BD07-4C04-B065-6FB1C2D2B717}" type="slidenum">
              <a:rPr lang="en-US"/>
              <a:pPr>
                <a:defRPr/>
              </a:pPr>
              <a:t>‹#›</a:t>
            </a:fld>
            <a:endParaRPr lang="en-US"/>
          </a:p>
        </p:txBody>
      </p:sp>
    </p:spTree>
    <p:extLst>
      <p:ext uri="{BB962C8B-B14F-4D97-AF65-F5344CB8AC3E}">
        <p14:creationId xmlns:p14="http://schemas.microsoft.com/office/powerpoint/2010/main" val="3299322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5FC32A2-C916-472B-839B-0BF75D51D493}" type="datetimeFigureOut">
              <a:rPr lang="ms-MY"/>
              <a:pPr>
                <a:defRPr/>
              </a:pPr>
              <a:t>9/10/2019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FC739C6-F1CB-4BC3-94B3-3DBE79CF5D85}" type="slidenum">
              <a:rPr lang="ms-MY"/>
              <a:pPr>
                <a:defRPr/>
              </a:pPr>
              <a:t>‹#›</a:t>
            </a:fld>
            <a:endParaRPr lang="ms-MY"/>
          </a:p>
        </p:txBody>
      </p:sp>
    </p:spTree>
    <p:extLst>
      <p:ext uri="{BB962C8B-B14F-4D97-AF65-F5344CB8AC3E}">
        <p14:creationId xmlns:p14="http://schemas.microsoft.com/office/powerpoint/2010/main" val="2493157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1B663A8-E351-4A81-8941-84C746FD43A0}" type="datetimeFigureOut">
              <a:rPr lang="ms-MY"/>
              <a:pPr>
                <a:defRPr/>
              </a:pPr>
              <a:t>9/10/2019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D77E095-3977-46D2-BFF6-F4289228C581}" type="slidenum">
              <a:rPr lang="ms-MY"/>
              <a:pPr>
                <a:defRPr/>
              </a:pPr>
              <a:t>‹#›</a:t>
            </a:fld>
            <a:endParaRPr lang="ms-MY"/>
          </a:p>
        </p:txBody>
      </p:sp>
    </p:spTree>
    <p:extLst>
      <p:ext uri="{BB962C8B-B14F-4D97-AF65-F5344CB8AC3E}">
        <p14:creationId xmlns:p14="http://schemas.microsoft.com/office/powerpoint/2010/main" val="4269535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62422B7-449E-4B23-BA94-8F1A03157480}" type="datetimeFigureOut">
              <a:rPr lang="ms-MY"/>
              <a:pPr>
                <a:defRPr/>
              </a:pPr>
              <a:t>9/10/2019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B91FA54-4C75-4728-911C-260D39975262}" type="slidenum">
              <a:rPr lang="ms-MY"/>
              <a:pPr>
                <a:defRPr/>
              </a:pPr>
              <a:t>‹#›</a:t>
            </a:fld>
            <a:endParaRPr lang="ms-MY"/>
          </a:p>
        </p:txBody>
      </p:sp>
    </p:spTree>
    <p:extLst>
      <p:ext uri="{BB962C8B-B14F-4D97-AF65-F5344CB8AC3E}">
        <p14:creationId xmlns:p14="http://schemas.microsoft.com/office/powerpoint/2010/main" val="2194278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EFF3886-0A2F-49F7-95CB-60CA97FB5C09}" type="datetimeFigureOut">
              <a:rPr lang="ms-MY"/>
              <a:pPr>
                <a:defRPr/>
              </a:pPr>
              <a:t>9/10/2019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002C99B-65DF-4426-969E-073FE9CDC690}" type="slidenum">
              <a:rPr lang="ms-MY"/>
              <a:pPr>
                <a:defRPr/>
              </a:pPr>
              <a:t>‹#›</a:t>
            </a:fld>
            <a:endParaRPr lang="ms-MY"/>
          </a:p>
        </p:txBody>
      </p:sp>
    </p:spTree>
    <p:extLst>
      <p:ext uri="{BB962C8B-B14F-4D97-AF65-F5344CB8AC3E}">
        <p14:creationId xmlns:p14="http://schemas.microsoft.com/office/powerpoint/2010/main" val="420021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1FF1E12-0D77-4312-963C-C53C2F8A51E5}" type="datetimeFigureOut">
              <a:rPr lang="ms-MY"/>
              <a:pPr>
                <a:defRPr/>
              </a:pPr>
              <a:t>9/10/2019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4EDEED-80D4-423E-B5DE-9FAC0A852459}" type="slidenum">
              <a:rPr lang="ms-MY"/>
              <a:pPr>
                <a:defRPr/>
              </a:pPr>
              <a:t>‹#›</a:t>
            </a:fld>
            <a:endParaRPr lang="ms-MY"/>
          </a:p>
        </p:txBody>
      </p:sp>
    </p:spTree>
    <p:extLst>
      <p:ext uri="{BB962C8B-B14F-4D97-AF65-F5344CB8AC3E}">
        <p14:creationId xmlns:p14="http://schemas.microsoft.com/office/powerpoint/2010/main" val="3332900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61555A4-2045-4196-A77C-9E163475D546}" type="datetimeFigureOut">
              <a:rPr lang="ms-MY"/>
              <a:pPr>
                <a:defRPr/>
              </a:pPr>
              <a:t>9/10/2019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BA1ACBB-22D1-4482-BD57-361A021E4C32}" type="slidenum">
              <a:rPr lang="ms-MY"/>
              <a:pPr>
                <a:defRPr/>
              </a:pPr>
              <a:t>‹#›</a:t>
            </a:fld>
            <a:endParaRPr lang="ms-MY"/>
          </a:p>
        </p:txBody>
      </p:sp>
    </p:spTree>
    <p:extLst>
      <p:ext uri="{BB962C8B-B14F-4D97-AF65-F5344CB8AC3E}">
        <p14:creationId xmlns:p14="http://schemas.microsoft.com/office/powerpoint/2010/main" val="3653215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1D60DB1-79A1-4D1F-A0E2-9A6CCC70FEE2}" type="datetimeFigureOut">
              <a:rPr lang="ms-MY"/>
              <a:pPr>
                <a:defRPr/>
              </a:pPr>
              <a:t>9/10/2019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82ED05A-A787-49A5-98E0-B3860D8555EB}" type="slidenum">
              <a:rPr lang="ms-MY"/>
              <a:pPr>
                <a:defRPr/>
              </a:pPr>
              <a:t>‹#›</a:t>
            </a:fld>
            <a:endParaRPr lang="ms-MY"/>
          </a:p>
        </p:txBody>
      </p:sp>
    </p:spTree>
    <p:extLst>
      <p:ext uri="{BB962C8B-B14F-4D97-AF65-F5344CB8AC3E}">
        <p14:creationId xmlns:p14="http://schemas.microsoft.com/office/powerpoint/2010/main" val="10866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C218A-A791-4FEC-8F1D-92E34038469E}" type="datetimeFigureOut">
              <a:rPr lang="en-AU" smtClean="0"/>
              <a:t>9/10/2019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2492340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ADE4B20-0695-4FBE-968A-5BA6EE9422F1}" type="datetimeFigureOut">
              <a:rPr lang="ms-MY"/>
              <a:pPr>
                <a:defRPr/>
              </a:pPr>
              <a:t>9/10/2019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D6D5293-B27D-46C5-AEC9-238AF9DEE2D6}" type="slidenum">
              <a:rPr lang="ms-MY"/>
              <a:pPr>
                <a:defRPr/>
              </a:pPr>
              <a:t>‹#›</a:t>
            </a:fld>
            <a:endParaRPr lang="ms-MY"/>
          </a:p>
        </p:txBody>
      </p:sp>
    </p:spTree>
    <p:extLst>
      <p:ext uri="{BB962C8B-B14F-4D97-AF65-F5344CB8AC3E}">
        <p14:creationId xmlns:p14="http://schemas.microsoft.com/office/powerpoint/2010/main" val="4230139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F527833-B7C2-4FBD-8EC3-DD7C0C639F1C}" type="datetimeFigureOut">
              <a:rPr lang="ms-MY"/>
              <a:pPr>
                <a:defRPr/>
              </a:pPr>
              <a:t>9/10/2019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090CA9C-739A-4444-B042-7B4C1EF12D6B}" type="slidenum">
              <a:rPr lang="ms-MY"/>
              <a:pPr>
                <a:defRPr/>
              </a:pPr>
              <a:t>‹#›</a:t>
            </a:fld>
            <a:endParaRPr lang="ms-MY"/>
          </a:p>
        </p:txBody>
      </p:sp>
    </p:spTree>
    <p:extLst>
      <p:ext uri="{BB962C8B-B14F-4D97-AF65-F5344CB8AC3E}">
        <p14:creationId xmlns:p14="http://schemas.microsoft.com/office/powerpoint/2010/main" val="1594346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C8939B4-87B2-431C-9BDB-96864727A945}" type="datetimeFigureOut">
              <a:rPr lang="ms-MY"/>
              <a:pPr>
                <a:defRPr/>
              </a:pPr>
              <a:t>9/10/2019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FA05AD2-2BAB-40C1-8896-ADA4B19261BD}" type="slidenum">
              <a:rPr lang="ms-MY"/>
              <a:pPr>
                <a:defRPr/>
              </a:pPr>
              <a:t>‹#›</a:t>
            </a:fld>
            <a:endParaRPr lang="ms-MY"/>
          </a:p>
        </p:txBody>
      </p:sp>
    </p:spTree>
    <p:extLst>
      <p:ext uri="{BB962C8B-B14F-4D97-AF65-F5344CB8AC3E}">
        <p14:creationId xmlns:p14="http://schemas.microsoft.com/office/powerpoint/2010/main" val="68056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5ECBB80-D74B-4D9E-BAAC-9D5350C9BDC7}" type="datetimeFigureOut">
              <a:rPr lang="ms-MY"/>
              <a:pPr>
                <a:defRPr/>
              </a:pPr>
              <a:t>9/10/2019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48EB03B-5D64-4F37-8176-9CF9DFF93D7B}" type="slidenum">
              <a:rPr lang="ms-MY"/>
              <a:pPr>
                <a:defRPr/>
              </a:pPr>
              <a:t>‹#›</a:t>
            </a:fld>
            <a:endParaRPr lang="ms-MY"/>
          </a:p>
        </p:txBody>
      </p:sp>
    </p:spTree>
    <p:extLst>
      <p:ext uri="{BB962C8B-B14F-4D97-AF65-F5344CB8AC3E}">
        <p14:creationId xmlns:p14="http://schemas.microsoft.com/office/powerpoint/2010/main" val="2445842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391074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3360206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3658978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494849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10/9/2019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2568501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10/9/2019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2321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11C218A-A791-4FEC-8F1D-92E34038469E}" type="datetimeFigureOut">
              <a:rPr lang="en-AU" smtClean="0"/>
              <a:t>9/10/2019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379464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10/9/2019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2698779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21323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10/9/2019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2649594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4127656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10/9/2019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132033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11C218A-A791-4FEC-8F1D-92E34038469E}" type="datetimeFigureOut">
              <a:rPr lang="en-AU" smtClean="0"/>
              <a:t>9/10/2019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236644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11C218A-A791-4FEC-8F1D-92E34038469E}" type="datetimeFigureOut">
              <a:rPr lang="en-AU" smtClean="0"/>
              <a:t>9/10/2019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406036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218A-A791-4FEC-8F1D-92E34038469E}" type="datetimeFigureOut">
              <a:rPr lang="en-AU" smtClean="0"/>
              <a:t>9/10/2019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269157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C218A-A791-4FEC-8F1D-92E34038469E}" type="datetimeFigureOut">
              <a:rPr lang="en-AU" smtClean="0"/>
              <a:t>9/10/2019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303943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C218A-A791-4FEC-8F1D-92E34038469E}" type="datetimeFigureOut">
              <a:rPr lang="en-AU" smtClean="0"/>
              <a:t>9/10/2019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CAD8FD-5C89-4F61-ABBB-92F847AA8148}" type="slidenum">
              <a:rPr lang="en-AU" smtClean="0"/>
              <a:t>‹#›</a:t>
            </a:fld>
            <a:endParaRPr lang="en-AU"/>
          </a:p>
        </p:txBody>
      </p:sp>
    </p:spTree>
    <p:extLst>
      <p:ext uri="{BB962C8B-B14F-4D97-AF65-F5344CB8AC3E}">
        <p14:creationId xmlns:p14="http://schemas.microsoft.com/office/powerpoint/2010/main" val="402471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218A-A791-4FEC-8F1D-92E34038469E}" type="datetimeFigureOut">
              <a:rPr lang="en-AU" smtClean="0"/>
              <a:t>9/10/2019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AD8FD-5C89-4F61-ABBB-92F847AA8148}" type="slidenum">
              <a:rPr lang="en-AU" smtClean="0"/>
              <a:t>‹#›</a:t>
            </a:fld>
            <a:endParaRPr lang="en-AU"/>
          </a:p>
        </p:txBody>
      </p:sp>
    </p:spTree>
    <p:extLst>
      <p:ext uri="{BB962C8B-B14F-4D97-AF65-F5344CB8AC3E}">
        <p14:creationId xmlns:p14="http://schemas.microsoft.com/office/powerpoint/2010/main" val="62416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584616A-C5A5-47E7-A4F7-5F4BFAD422D9}" type="datetimeFigureOut">
              <a:rPr lang="en-US"/>
              <a:pPr>
                <a:defRPr/>
              </a:pPr>
              <a:t>10/9/2019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A656289-AAE1-4618-8EF1-56A4E0DE1309}" type="slidenum">
              <a:rPr lang="en-US"/>
              <a:pPr>
                <a:defRPr/>
              </a:pPr>
              <a:t>‹#›</a:t>
            </a:fld>
            <a:endParaRPr lang="en-US"/>
          </a:p>
        </p:txBody>
      </p:sp>
    </p:spTree>
    <p:extLst>
      <p:ext uri="{BB962C8B-B14F-4D97-AF65-F5344CB8AC3E}">
        <p14:creationId xmlns:p14="http://schemas.microsoft.com/office/powerpoint/2010/main" val="2743028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6363357-2F6A-40A1-BF1F-35FF00DA36DF}" type="datetimeFigureOut">
              <a:rPr lang="ms-MY"/>
              <a:pPr>
                <a:defRPr/>
              </a:pPr>
              <a:t>9/10/2019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E969311-EFE8-46D4-BE05-3B21E68865E7}" type="slidenum">
              <a:rPr lang="ms-MY"/>
              <a:pPr>
                <a:defRPr/>
              </a:pPr>
              <a:t>‹#›</a:t>
            </a:fld>
            <a:endParaRPr lang="ms-MY"/>
          </a:p>
        </p:txBody>
      </p:sp>
    </p:spTree>
    <p:extLst>
      <p:ext uri="{BB962C8B-B14F-4D97-AF65-F5344CB8AC3E}">
        <p14:creationId xmlns:p14="http://schemas.microsoft.com/office/powerpoint/2010/main" val="582674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10/9/2019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1648141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6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88640"/>
            <a:ext cx="8991600" cy="553998"/>
          </a:xfrm>
          <a:prstGeom prst="rect">
            <a:avLst/>
          </a:prstGeom>
        </p:spPr>
        <p:txBody>
          <a:bodyPr>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Cerita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penyebab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Abasa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14225" y="2008104"/>
            <a:ext cx="7658101" cy="353943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ms-MY" sz="2800" b="1" dirty="0">
                <a:solidFill>
                  <a:schemeClr val="tx1"/>
                </a:solidFill>
              </a:rPr>
              <a:t>“Abdullah </a:t>
            </a:r>
            <a:r>
              <a:rPr lang="ms-MY" sz="2800" b="1" dirty="0" err="1">
                <a:solidFill>
                  <a:schemeClr val="tx1"/>
                </a:solidFill>
              </a:rPr>
              <a:t>adalah</a:t>
            </a:r>
            <a:r>
              <a:rPr lang="ms-MY" sz="2800" b="1" dirty="0">
                <a:solidFill>
                  <a:schemeClr val="tx1"/>
                </a:solidFill>
              </a:rPr>
              <a:t> seorang sahabat yang miskin dan cacat penglihatan.  Beliau datang kepada Rasulullah s.a.w. untuk bertanya sesuatu tentang Islam.  Pada masa yang sama Baginda sedang melayani dan berdakwah kepada ketua suku Quraisy.  Dengan itu Baginda tidak menghiraukan kedatangan Abdullah.  Lalu turun beberapa ayat awal surah </a:t>
            </a:r>
            <a:r>
              <a:rPr lang="ms-MY" sz="2800" b="1" dirty="0" err="1">
                <a:solidFill>
                  <a:schemeClr val="tx1"/>
                </a:solidFill>
              </a:rPr>
              <a:t>Abasa</a:t>
            </a:r>
            <a:r>
              <a:rPr lang="ms-MY" sz="2800" b="1" dirty="0">
                <a:solidFill>
                  <a:schemeClr val="tx1"/>
                </a:solidFill>
              </a:rPr>
              <a:t>, </a:t>
            </a:r>
            <a:endParaRPr lang="en-US" sz="28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16632"/>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Abasa</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1-7:</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3674061"/>
            <a:ext cx="8991600" cy="30469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i="1" dirty="0"/>
              <a:t>“</a:t>
            </a:r>
            <a:r>
              <a:rPr lang="en-US" sz="2400" b="1" i="1" dirty="0" err="1"/>
              <a:t>Ia</a:t>
            </a:r>
            <a:r>
              <a:rPr lang="en-US" sz="2400" b="1" i="1" dirty="0"/>
              <a:t> </a:t>
            </a:r>
            <a:r>
              <a:rPr lang="en-US" sz="2400" b="1" i="1" dirty="0" err="1"/>
              <a:t>memasamkan</a:t>
            </a:r>
            <a:r>
              <a:rPr lang="en-US" sz="2400" b="1" i="1" dirty="0"/>
              <a:t> </a:t>
            </a:r>
            <a:r>
              <a:rPr lang="en-US" sz="2400" b="1" i="1" dirty="0" err="1"/>
              <a:t>muka</a:t>
            </a:r>
            <a:r>
              <a:rPr lang="en-US" sz="2400" b="1" i="1" dirty="0"/>
              <a:t> </a:t>
            </a:r>
            <a:r>
              <a:rPr lang="en-US" sz="2400" b="1" i="1" dirty="0" err="1"/>
              <a:t>dan</a:t>
            </a:r>
            <a:r>
              <a:rPr lang="en-US" sz="2400" b="1" i="1" dirty="0"/>
              <a:t> </a:t>
            </a:r>
            <a:r>
              <a:rPr lang="en-US" sz="2400" b="1" i="1" dirty="0" err="1"/>
              <a:t>berpaling</a:t>
            </a:r>
            <a:r>
              <a:rPr lang="en-US" sz="2400" b="1" i="1" dirty="0"/>
              <a:t>.  </a:t>
            </a:r>
            <a:r>
              <a:rPr lang="en-US" sz="2400" b="1" i="1" dirty="0" err="1"/>
              <a:t>Kerana</a:t>
            </a:r>
            <a:r>
              <a:rPr lang="en-US" sz="2400" b="1" i="1" dirty="0"/>
              <a:t> </a:t>
            </a:r>
            <a:r>
              <a:rPr lang="en-US" sz="2400" b="1" i="1" dirty="0" err="1"/>
              <a:t>ia</a:t>
            </a:r>
            <a:r>
              <a:rPr lang="en-US" sz="2400" b="1" i="1" dirty="0"/>
              <a:t> </a:t>
            </a:r>
            <a:r>
              <a:rPr lang="en-US" sz="2400" b="1" i="1" dirty="0" err="1"/>
              <a:t>didatangi</a:t>
            </a:r>
            <a:r>
              <a:rPr lang="en-US" sz="2400" b="1" i="1" dirty="0"/>
              <a:t> orang </a:t>
            </a:r>
            <a:r>
              <a:rPr lang="en-US" sz="2400" b="1" i="1" dirty="0" err="1"/>
              <a:t>buta</a:t>
            </a:r>
            <a:r>
              <a:rPr lang="en-US" sz="2400" b="1" i="1" dirty="0"/>
              <a:t>.  Dan </a:t>
            </a:r>
            <a:r>
              <a:rPr lang="en-US" sz="2400" b="1" i="1" dirty="0" err="1"/>
              <a:t>apa</a:t>
            </a:r>
            <a:r>
              <a:rPr lang="en-US" sz="2400" b="1" i="1" dirty="0"/>
              <a:t> </a:t>
            </a:r>
            <a:r>
              <a:rPr lang="en-US" sz="2400" b="1" i="1" dirty="0" err="1"/>
              <a:t>jalannya</a:t>
            </a:r>
            <a:r>
              <a:rPr lang="en-US" sz="2400" b="1" i="1" dirty="0"/>
              <a:t> yang </a:t>
            </a:r>
            <a:r>
              <a:rPr lang="en-US" sz="2400" b="1" i="1" dirty="0" err="1"/>
              <a:t>engkau</a:t>
            </a:r>
            <a:r>
              <a:rPr lang="en-US" sz="2400" b="1" i="1" dirty="0"/>
              <a:t> </a:t>
            </a:r>
            <a:r>
              <a:rPr lang="en-US" sz="2400" b="1" i="1" dirty="0" err="1"/>
              <a:t>dapat</a:t>
            </a:r>
            <a:r>
              <a:rPr lang="en-US" sz="2400" b="1" i="1" dirty="0"/>
              <a:t> </a:t>
            </a:r>
            <a:r>
              <a:rPr lang="en-US" sz="2400" b="1" i="1" dirty="0" err="1"/>
              <a:t>mengetahui</a:t>
            </a:r>
            <a:r>
              <a:rPr lang="en-US" sz="2400" b="1" i="1" dirty="0"/>
              <a:t>? </a:t>
            </a:r>
            <a:r>
              <a:rPr lang="en-US" sz="2400" b="1" i="1" dirty="0" err="1"/>
              <a:t>Barangkali</a:t>
            </a:r>
            <a:r>
              <a:rPr lang="en-US" sz="2400" b="1" i="1" dirty="0"/>
              <a:t> </a:t>
            </a:r>
            <a:r>
              <a:rPr lang="en-US" sz="2400" b="1" i="1" dirty="0" err="1"/>
              <a:t>ia</a:t>
            </a:r>
            <a:r>
              <a:rPr lang="en-US" sz="2400" b="1" i="1" dirty="0"/>
              <a:t> </a:t>
            </a:r>
            <a:r>
              <a:rPr lang="en-US" sz="2400" b="1" i="1" dirty="0" err="1"/>
              <a:t>mahu</a:t>
            </a:r>
            <a:r>
              <a:rPr lang="en-US" sz="2400" b="1" i="1" dirty="0"/>
              <a:t> </a:t>
            </a:r>
            <a:r>
              <a:rPr lang="en-US" sz="2400" b="1" i="1" dirty="0" err="1"/>
              <a:t>membersihkan</a:t>
            </a:r>
            <a:r>
              <a:rPr lang="en-US" sz="2400" b="1" i="1" dirty="0"/>
              <a:t> </a:t>
            </a:r>
            <a:r>
              <a:rPr lang="en-US" sz="2400" b="1" i="1" dirty="0" err="1"/>
              <a:t>hatinya</a:t>
            </a:r>
            <a:r>
              <a:rPr lang="en-US" sz="2400" b="1" i="1" dirty="0"/>
              <a:t>!  </a:t>
            </a:r>
            <a:r>
              <a:rPr lang="en-US" sz="2400" b="1" i="1" dirty="0" err="1"/>
              <a:t>Ataupun</a:t>
            </a:r>
            <a:r>
              <a:rPr lang="en-US" sz="2400" b="1" i="1" dirty="0"/>
              <a:t> </a:t>
            </a:r>
            <a:r>
              <a:rPr lang="en-US" sz="2400" b="1" i="1" dirty="0" err="1"/>
              <a:t>ia</a:t>
            </a:r>
            <a:r>
              <a:rPr lang="en-US" sz="2400" b="1" i="1" dirty="0"/>
              <a:t> </a:t>
            </a:r>
            <a:r>
              <a:rPr lang="en-US" sz="2400" b="1" i="1" dirty="0" err="1"/>
              <a:t>mahu</a:t>
            </a:r>
            <a:r>
              <a:rPr lang="en-US" sz="2400" b="1" i="1" dirty="0"/>
              <a:t> </a:t>
            </a:r>
            <a:r>
              <a:rPr lang="en-US" sz="2400" b="1" i="1" dirty="0" err="1"/>
              <a:t>mendapat</a:t>
            </a:r>
            <a:r>
              <a:rPr lang="en-US" sz="2400" b="1" i="1" dirty="0"/>
              <a:t> </a:t>
            </a:r>
            <a:r>
              <a:rPr lang="en-US" sz="2400" b="1" i="1" dirty="0" err="1"/>
              <a:t>peringatan</a:t>
            </a:r>
            <a:r>
              <a:rPr lang="en-US" sz="2400" b="1" i="1" dirty="0"/>
              <a:t>, </a:t>
            </a:r>
            <a:r>
              <a:rPr lang="en-US" sz="2400" b="1" i="1" dirty="0" err="1"/>
              <a:t>supaya</a:t>
            </a:r>
            <a:r>
              <a:rPr lang="en-US" sz="2400" b="1" i="1" dirty="0"/>
              <a:t> </a:t>
            </a:r>
            <a:r>
              <a:rPr lang="en-US" sz="2400" b="1" i="1" dirty="0" err="1"/>
              <a:t>peringatan</a:t>
            </a:r>
            <a:r>
              <a:rPr lang="en-US" sz="2400" b="1" i="1" dirty="0"/>
              <a:t> </a:t>
            </a:r>
            <a:r>
              <a:rPr lang="en-US" sz="2400" b="1" i="1" dirty="0" err="1"/>
              <a:t>itu</a:t>
            </a:r>
            <a:r>
              <a:rPr lang="en-US" sz="2400" b="1" i="1" dirty="0"/>
              <a:t> </a:t>
            </a:r>
            <a:r>
              <a:rPr lang="en-US" sz="2400" b="1" i="1" dirty="0" err="1"/>
              <a:t>memberi</a:t>
            </a:r>
            <a:r>
              <a:rPr lang="en-US" sz="2400" b="1" i="1" dirty="0"/>
              <a:t> </a:t>
            </a:r>
            <a:r>
              <a:rPr lang="en-US" sz="2400" b="1" i="1" dirty="0" err="1"/>
              <a:t>manfaat</a:t>
            </a:r>
            <a:r>
              <a:rPr lang="en-US" sz="2400" b="1" i="1" dirty="0"/>
              <a:t> </a:t>
            </a:r>
            <a:r>
              <a:rPr lang="en-US" sz="2400" b="1" i="1" dirty="0" err="1"/>
              <a:t>kepadanya</a:t>
            </a:r>
            <a:r>
              <a:rPr lang="en-US" sz="2400" b="1" i="1" dirty="0"/>
              <a:t>.  </a:t>
            </a:r>
            <a:r>
              <a:rPr lang="en-US" sz="2400" b="1" i="1" dirty="0" err="1"/>
              <a:t>Adapun</a:t>
            </a:r>
            <a:r>
              <a:rPr lang="en-US" sz="2400" b="1" i="1" dirty="0"/>
              <a:t> orang yang </a:t>
            </a:r>
            <a:r>
              <a:rPr lang="en-US" sz="2400" b="1" i="1" dirty="0" err="1"/>
              <a:t>merasa</a:t>
            </a:r>
            <a:r>
              <a:rPr lang="en-US" sz="2400" b="1" i="1" dirty="0"/>
              <a:t> </a:t>
            </a:r>
            <a:r>
              <a:rPr lang="en-US" sz="2400" b="1" i="1" dirty="0" err="1"/>
              <a:t>keadaannya</a:t>
            </a:r>
            <a:r>
              <a:rPr lang="en-US" sz="2400" b="1" i="1" dirty="0"/>
              <a:t> </a:t>
            </a:r>
            <a:r>
              <a:rPr lang="en-US" sz="2400" b="1" i="1" dirty="0" err="1"/>
              <a:t>telah</a:t>
            </a:r>
            <a:r>
              <a:rPr lang="en-US" sz="2400" b="1" i="1" dirty="0"/>
              <a:t> </a:t>
            </a:r>
            <a:r>
              <a:rPr lang="en-US" sz="2400" b="1" i="1" dirty="0" err="1"/>
              <a:t>cukup</a:t>
            </a:r>
            <a:r>
              <a:rPr lang="en-US" sz="2400" b="1" i="1" dirty="0"/>
              <a:t>, </a:t>
            </a:r>
            <a:r>
              <a:rPr lang="en-US" sz="2400" b="1" i="1" dirty="0" err="1"/>
              <a:t>tidak</a:t>
            </a:r>
            <a:r>
              <a:rPr lang="en-US" sz="2400" b="1" i="1" dirty="0"/>
              <a:t> </a:t>
            </a:r>
            <a:r>
              <a:rPr lang="en-US" sz="2400" b="1" i="1" dirty="0" err="1"/>
              <a:t>berhajat</a:t>
            </a:r>
            <a:r>
              <a:rPr lang="en-US" sz="2400" b="1" i="1" dirty="0"/>
              <a:t> </a:t>
            </a:r>
            <a:r>
              <a:rPr lang="en-US" sz="2400" b="1" i="1" dirty="0" err="1"/>
              <a:t>lagi</a:t>
            </a:r>
            <a:r>
              <a:rPr lang="en-US" sz="2400" b="1" i="1" dirty="0"/>
              <a:t> (</a:t>
            </a:r>
            <a:r>
              <a:rPr lang="en-US" sz="2400" b="1" i="1" dirty="0" err="1"/>
              <a:t>kepada</a:t>
            </a:r>
            <a:r>
              <a:rPr lang="en-US" sz="2400" b="1" i="1" dirty="0"/>
              <a:t> </a:t>
            </a:r>
            <a:r>
              <a:rPr lang="en-US" sz="2400" b="1" i="1" dirty="0" err="1"/>
              <a:t>ajaran</a:t>
            </a:r>
            <a:r>
              <a:rPr lang="en-US" sz="2400" b="1" i="1" dirty="0"/>
              <a:t> Al-Qur'an). </a:t>
            </a:r>
            <a:r>
              <a:rPr lang="en-US" sz="2400" b="1" i="1" dirty="0" err="1"/>
              <a:t>Maka</a:t>
            </a:r>
            <a:r>
              <a:rPr lang="en-US" sz="2400" b="1" i="1" dirty="0"/>
              <a:t> </a:t>
            </a:r>
            <a:r>
              <a:rPr lang="en-US" sz="2400" b="1" i="1" dirty="0" err="1"/>
              <a:t>engkau</a:t>
            </a:r>
            <a:r>
              <a:rPr lang="en-US" sz="2400" b="1" i="1" dirty="0"/>
              <a:t> </a:t>
            </a:r>
            <a:r>
              <a:rPr lang="en-US" sz="2400" b="1" i="1" dirty="0" err="1"/>
              <a:t>bersungguh-sungguh</a:t>
            </a:r>
            <a:r>
              <a:rPr lang="en-US" sz="2400" b="1" i="1" dirty="0"/>
              <a:t> </a:t>
            </a:r>
            <a:r>
              <a:rPr lang="en-US" sz="2400" b="1" i="1" dirty="0" err="1"/>
              <a:t>melayaninya</a:t>
            </a:r>
            <a:r>
              <a:rPr lang="en-US" sz="2400" b="1" i="1" dirty="0"/>
              <a:t>.  </a:t>
            </a:r>
            <a:r>
              <a:rPr lang="en-US" sz="2400" b="1" i="1" dirty="0" err="1"/>
              <a:t>Padahal</a:t>
            </a:r>
            <a:r>
              <a:rPr lang="en-US" sz="2400" b="1" i="1" dirty="0"/>
              <a:t> </a:t>
            </a:r>
            <a:r>
              <a:rPr lang="en-US" sz="2400" b="1" i="1" dirty="0" err="1"/>
              <a:t>engkau</a:t>
            </a:r>
            <a:r>
              <a:rPr lang="en-US" sz="2400" b="1" i="1" dirty="0"/>
              <a:t> </a:t>
            </a:r>
            <a:r>
              <a:rPr lang="en-US" sz="2400" b="1" i="1" dirty="0" err="1"/>
              <a:t>tidak</a:t>
            </a:r>
            <a:r>
              <a:rPr lang="en-US" sz="2400" b="1" i="1" dirty="0"/>
              <a:t> </a:t>
            </a:r>
            <a:r>
              <a:rPr lang="en-US" sz="2400" b="1" i="1" dirty="0" err="1"/>
              <a:t>bersalah</a:t>
            </a:r>
            <a:r>
              <a:rPr lang="en-US" sz="2400" b="1" i="1" dirty="0"/>
              <a:t> </a:t>
            </a:r>
            <a:r>
              <a:rPr lang="en-US" sz="2400" b="1" i="1" dirty="0" err="1"/>
              <a:t>kalau</a:t>
            </a:r>
            <a:r>
              <a:rPr lang="en-US" sz="2400" b="1" i="1" dirty="0"/>
              <a:t> </a:t>
            </a:r>
            <a:r>
              <a:rPr lang="en-US" sz="2400" b="1" i="1" dirty="0" err="1"/>
              <a:t>ia</a:t>
            </a:r>
            <a:r>
              <a:rPr lang="en-US" sz="2400" b="1" i="1" dirty="0"/>
              <a:t> </a:t>
            </a:r>
            <a:r>
              <a:rPr lang="en-US" sz="2400" b="1" i="1" dirty="0" err="1"/>
              <a:t>tidak</a:t>
            </a:r>
            <a:r>
              <a:rPr lang="en-US" sz="2400" b="1" i="1" dirty="0"/>
              <a:t> </a:t>
            </a:r>
            <a:r>
              <a:rPr lang="en-US" sz="2400" b="1" i="1" dirty="0" err="1"/>
              <a:t>mahu</a:t>
            </a:r>
            <a:r>
              <a:rPr lang="en-US" sz="2400" b="1" i="1" dirty="0"/>
              <a:t> </a:t>
            </a:r>
            <a:r>
              <a:rPr lang="en-US" sz="2400" b="1" i="1" dirty="0" err="1"/>
              <a:t>membersihkan</a:t>
            </a:r>
            <a:r>
              <a:rPr lang="en-US" sz="2400" b="1" i="1" dirty="0"/>
              <a:t> </a:t>
            </a:r>
            <a:r>
              <a:rPr lang="en-US" sz="2400" b="1" i="1" dirty="0" err="1"/>
              <a:t>dirinya</a:t>
            </a:r>
            <a:r>
              <a:rPr lang="en-US" sz="2400" b="1" i="1" dirty="0"/>
              <a:t> (</a:t>
            </a:r>
            <a:r>
              <a:rPr lang="en-US" sz="2400" b="1" i="1" dirty="0" err="1"/>
              <a:t>dari</a:t>
            </a:r>
            <a:r>
              <a:rPr lang="en-US" sz="2400" b="1" i="1" dirty="0"/>
              <a:t> </a:t>
            </a:r>
            <a:r>
              <a:rPr lang="en-US" sz="2400" b="1" i="1" dirty="0" err="1"/>
              <a:t>keingkarannya</a:t>
            </a:r>
            <a:r>
              <a:rPr lang="en-US" sz="2400" b="1" i="1" dirty="0"/>
              <a:t>).”</a:t>
            </a:r>
            <a:endParaRPr lang="en-MY" sz="2400" b="1" dirty="0"/>
          </a:p>
        </p:txBody>
      </p:sp>
      <p:sp>
        <p:nvSpPr>
          <p:cNvPr id="5" name="Rectangle 4"/>
          <p:cNvSpPr/>
          <p:nvPr/>
        </p:nvSpPr>
        <p:spPr>
          <a:xfrm>
            <a:off x="184150" y="1252429"/>
            <a:ext cx="8856663" cy="2308324"/>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عَبَسَ وَتَوَلَّىٰ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جَاءَهُ الْأَعْمَىٰ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يُدْرِيكَ لَعَلَّهُ يَزَّكَّىٰ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يَذَّكَّرُ فَتَنفَعَهُ الذِّكْرَىٰ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اسْتَغْنَىٰ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فَأَنتَ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تَصَدَّىٰ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 أَلَّا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يَزَّكَّىٰ .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9600" y="1124744"/>
            <a:ext cx="7863444" cy="4320479"/>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600" b="1" dirty="0">
                <a:solidFill>
                  <a:schemeClr val="bg1"/>
                </a:solidFill>
                <a:effectLst>
                  <a:glow rad="101600">
                    <a:schemeClr val="tx1">
                      <a:alpha val="60000"/>
                    </a:schemeClr>
                  </a:glow>
                  <a:outerShdw blurRad="38100" dist="38100" dir="2700000" algn="tl">
                    <a:srgbClr val="000000">
                      <a:alpha val="43137"/>
                    </a:srgbClr>
                  </a:outerShdw>
                </a:effectLst>
              </a:rPr>
              <a:t>Secara halus dan lembut Allah menegur sikap Nabi s.a.w yang seakan-akan mengabaikan kunjungan Abdullah yang cacat penglihatan kerana sangat mengharapkan </a:t>
            </a:r>
            <a:r>
              <a:rPr lang="ms-MY" sz="2600" b="1" dirty="0" err="1">
                <a:solidFill>
                  <a:schemeClr val="bg1"/>
                </a:solidFill>
                <a:effectLst>
                  <a:glow rad="101600">
                    <a:schemeClr val="tx1">
                      <a:alpha val="60000"/>
                    </a:schemeClr>
                  </a:glow>
                  <a:outerShdw blurRad="38100" dist="38100" dir="2700000" algn="tl">
                    <a:srgbClr val="000000">
                      <a:alpha val="43137"/>
                    </a:srgbClr>
                  </a:outerShdw>
                </a:effectLst>
              </a:rPr>
              <a:t>keIslaman</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 ketua suku Quraisy.  Menyedari sikapnya hingga mendapat teguran Allah, Nabi s.a.w sangat menghormati dan menghargai Abdullah </a:t>
            </a:r>
            <a:r>
              <a:rPr lang="ms-MY" sz="2600" b="1" dirty="0" err="1">
                <a:solidFill>
                  <a:schemeClr val="bg1"/>
                </a:solidFill>
                <a:effectLst>
                  <a:glow rad="101600">
                    <a:schemeClr val="tx1">
                      <a:alpha val="60000"/>
                    </a:schemeClr>
                  </a:glow>
                  <a:outerShdw blurRad="38100" dist="38100" dir="2700000" algn="tl">
                    <a:srgbClr val="000000">
                      <a:alpha val="43137"/>
                    </a:srgbClr>
                  </a:outerShdw>
                </a:effectLst>
              </a:rPr>
              <a:t>ibn</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 </a:t>
            </a:r>
            <a:r>
              <a:rPr lang="ms-MY" sz="2600" b="1" dirty="0" err="1">
                <a:solidFill>
                  <a:schemeClr val="bg1"/>
                </a:solidFill>
                <a:effectLst>
                  <a:glow rad="101600">
                    <a:schemeClr val="tx1">
                      <a:alpha val="60000"/>
                    </a:schemeClr>
                  </a:glow>
                  <a:outerShdw blurRad="38100" dist="38100" dir="2700000" algn="tl">
                    <a:srgbClr val="000000">
                      <a:alpha val="43137"/>
                    </a:srgbClr>
                  </a:outerShdw>
                </a:effectLst>
              </a:rPr>
              <a:t>Ummi</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 </a:t>
            </a:r>
            <a:r>
              <a:rPr lang="ms-MY" sz="2600" b="1" dirty="0" err="1">
                <a:solidFill>
                  <a:schemeClr val="bg1"/>
                </a:solidFill>
                <a:effectLst>
                  <a:glow rad="101600">
                    <a:schemeClr val="tx1">
                      <a:alpha val="60000"/>
                    </a:schemeClr>
                  </a:glow>
                  <a:outerShdw blurRad="38100" dist="38100" dir="2700000" algn="tl">
                    <a:srgbClr val="000000">
                      <a:alpha val="43137"/>
                    </a:srgbClr>
                  </a:outerShdw>
                </a:effectLst>
              </a:rPr>
              <a:t>Maktum</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  Baginda bangun mengalu-alukan Abdullah setiap kali beliau datang </a:t>
            </a:r>
            <a:r>
              <a:rPr lang="ms-MY" sz="2600" b="1" dirty="0" err="1">
                <a:solidFill>
                  <a:schemeClr val="bg1"/>
                </a:solidFill>
                <a:effectLst>
                  <a:glow rad="101600">
                    <a:schemeClr val="tx1">
                      <a:alpha val="60000"/>
                    </a:schemeClr>
                  </a:glow>
                  <a:outerShdw blurRad="38100" dist="38100" dir="2700000" algn="tl">
                    <a:srgbClr val="000000">
                      <a:alpha val="43137"/>
                    </a:srgbClr>
                  </a:outerShdw>
                </a:effectLst>
              </a:rPr>
              <a:t>mengadap</a:t>
            </a:r>
            <a:r>
              <a:rPr lang="ms-MY" sz="2600" b="1" dirty="0">
                <a:solidFill>
                  <a:schemeClr val="bg1"/>
                </a:solidFill>
                <a:effectLst>
                  <a:glow rad="101600">
                    <a:schemeClr val="tx1">
                      <a:alpha val="60000"/>
                    </a:schemeClr>
                  </a:glow>
                  <a:outerShdw blurRad="38100" dist="38100" dir="2700000" algn="tl">
                    <a:srgbClr val="000000">
                      <a:alpha val="43137"/>
                    </a:srgbClr>
                  </a:outerShdw>
                </a:effectLst>
              </a:rPr>
              <a:t> atau Baginda melihatnya. </a:t>
            </a:r>
            <a:endParaRPr lang="en-US" sz="2600" dirty="0">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44624"/>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79375" y="3501008"/>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i="1" dirty="0"/>
              <a:t>“</a:t>
            </a:r>
            <a:r>
              <a:rPr lang="ms-MY" sz="2400" b="1" i="1" dirty="0"/>
              <a:t>Mereka ditimpa kehinaan di mana sahaja mereka berada, kecuali dengan adanya sebab dari Allah dan adanya sebab dari manusia. Dan mereka kembali mendapat kemurkaan dari Allah, dan mereka ditimpa kemiskinan…</a:t>
            </a:r>
            <a:r>
              <a:rPr lang="en-US" sz="2400" b="1" i="1" dirty="0"/>
              <a:t>”</a:t>
            </a:r>
            <a:endParaRPr lang="en-MY" sz="2400" b="1" dirty="0"/>
          </a:p>
        </p:txBody>
      </p:sp>
      <p:sp>
        <p:nvSpPr>
          <p:cNvPr id="5" name="Rectangle 4"/>
          <p:cNvSpPr/>
          <p:nvPr/>
        </p:nvSpPr>
        <p:spPr>
          <a:xfrm>
            <a:off x="184150" y="1949931"/>
            <a:ext cx="8856663" cy="830997"/>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مَرْحَبًا بِمَنْ عَاتَبَنِيْ فِيْهِ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رَبِّيْ .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وَيَقُوْلُ: هَلْ مِن حَاجَةٍ؟</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08002"/>
            <a:ext cx="8839200" cy="553998"/>
          </a:xfrm>
          <a:prstGeom prst="rect">
            <a:avLst/>
          </a:prstGeom>
        </p:spPr>
        <p:txBody>
          <a:bodyPr>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755576" y="1687314"/>
            <a:ext cx="7848872" cy="91440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fi-FI"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Dasar </a:t>
            </a:r>
            <a:r>
              <a:rPr lang="fi-FI"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kemanusiaan dan kedudukan yang sama </a:t>
            </a:r>
            <a:endParaRPr lang="fi-FI"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fi-FI"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a:t>
            </a:r>
            <a:r>
              <a:rPr lang="fi-FI"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sisi Allah.</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755576" y="3199482"/>
            <a:ext cx="7848872" cy="1309638"/>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memandang </a:t>
            </a:r>
            <a:r>
              <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rendah atau remeh kepada kedudukan dan kerjaya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orang lain</a:t>
            </a: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08002"/>
            <a:ext cx="8839200" cy="1015663"/>
          </a:xfrm>
          <a:prstGeom prst="rect">
            <a:avLst/>
          </a:prstGeom>
        </p:spPr>
        <p:txBody>
          <a:bodyPr>
            <a:spAutoFit/>
          </a:bodyPr>
          <a:lstStyle/>
          <a:p>
            <a:pPr algn="ctr" fontAlgn="auto">
              <a:spcBef>
                <a:spcPts val="0"/>
              </a:spcBef>
              <a:spcAft>
                <a:spcPts val="0"/>
              </a:spcAft>
              <a:defRPr/>
            </a:pPr>
            <a:r>
              <a:rPr lang="nl-NL"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Al-Iman al-Bukhari dan Muslim </a:t>
            </a:r>
            <a:r>
              <a:rPr lang="nl-NL"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meriwayatkan</a:t>
            </a:r>
            <a:r>
              <a:rPr lang="nl-NL"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576188" y="1412776"/>
            <a:ext cx="7863444" cy="2029717"/>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Rasulullah </a:t>
            </a: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 </a:t>
            </a:r>
            <a:r>
              <a:rPr lang="ms-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dihidangkan minuman.  </a:t>
            </a: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sebelah kanan Baginda duduk seorang anak remaja dan sebelah kiri Baginda beberapa orang sahabat warga emas. Lalu Baginda bersabda kepada anak itu yang </a:t>
            </a:r>
            <a:r>
              <a:rPr lang="ms-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bemaksud</a:t>
            </a: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09600" y="3783828"/>
            <a:ext cx="7863444" cy="115734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“Boleh kamu izinkan saya memberi minuman  kepada mereka ini  terlebih dahulu?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609600" y="4884705"/>
            <a:ext cx="7863444" cy="1856663"/>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 remaja itu menjawab; “Tidak wahai Rasulullah, saya tidak izin memberikan giliran saya untuk meminum”.  Lalu Baginda mengedarkan air itu kepada remaja tersebut”.</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Insan</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8:</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4343400"/>
            <a:ext cx="89916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ms-MY" sz="2400" b="1" dirty="0">
                <a:effectLst>
                  <a:outerShdw blurRad="38100" dist="38100" dir="2700000" algn="tl">
                    <a:srgbClr val="000000">
                      <a:alpha val="43137"/>
                    </a:srgbClr>
                  </a:outerShdw>
                </a:effectLst>
              </a:rPr>
              <a:t>“Mereka juga memberi makan benda-benda makanan yang dihajati dan disukainya, kepada orang miskin dan anak yatim serta orang tawanan.”</a:t>
            </a:r>
            <a:endParaRPr lang="en-MY" sz="2400" b="1" dirty="0">
              <a:effectLst>
                <a:outerShdw blurRad="38100" dist="38100" dir="2700000" algn="tl">
                  <a:srgbClr val="000000">
                    <a:alpha val="43137"/>
                  </a:srgbClr>
                </a:outerShdw>
              </a:effectLst>
            </a:endParaRPr>
          </a:p>
        </p:txBody>
      </p:sp>
      <p:sp>
        <p:nvSpPr>
          <p:cNvPr id="5" name="Rectangle 4"/>
          <p:cNvSpPr/>
          <p:nvPr/>
        </p:nvSpPr>
        <p:spPr>
          <a:xfrm>
            <a:off x="184150" y="2525995"/>
            <a:ext cx="8856663" cy="830997"/>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وَيُطْعِمُونَ الطَّعَامَ عَلَىٰ حُبِّهِ مِسْكِينًا وَيَتِيمًا وَأَسِيرًا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158824" y="1324867"/>
            <a:ext cx="5637312" cy="952005"/>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cs typeface="Arial" pitchFamily="34" charset="0"/>
              </a:rPr>
              <a:t>memberikan </a:t>
            </a:r>
            <a:r>
              <a:rPr lang="ms-MY" sz="2400" b="1" dirty="0">
                <a:effectLst>
                  <a:glow rad="101600">
                    <a:schemeClr val="tx1">
                      <a:alpha val="60000"/>
                    </a:schemeClr>
                  </a:glow>
                  <a:outerShdw blurRad="38100" dist="38100" dir="2700000" algn="tl">
                    <a:srgbClr val="000000">
                      <a:alpha val="43137"/>
                    </a:srgbClr>
                  </a:outerShdw>
                </a:effectLst>
                <a:cs typeface="Arial" pitchFamily="34" charset="0"/>
              </a:rPr>
              <a:t>makanan yang terbaik kepada tawanan </a:t>
            </a:r>
            <a:r>
              <a:rPr lang="ms-MY" sz="2400" b="1" dirty="0" smtClean="0">
                <a:effectLst>
                  <a:glow rad="101600">
                    <a:schemeClr val="tx1">
                      <a:alpha val="60000"/>
                    </a:schemeClr>
                  </a:glow>
                  <a:outerShdw blurRad="38100" dist="38100" dir="2700000" algn="tl">
                    <a:srgbClr val="000000">
                      <a:alpha val="43137"/>
                    </a:srgbClr>
                  </a:outerShdw>
                </a:effectLst>
                <a:cs typeface="Arial" pitchFamily="34" charset="0"/>
              </a:rPr>
              <a:t>perang</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44624"/>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Furqan</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63:</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4077072"/>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ms-MY" sz="2400" b="1" dirty="0"/>
              <a:t>“Dan hamba-hamba Allah </a:t>
            </a:r>
            <a:r>
              <a:rPr lang="ms-MY" sz="2400" b="1" dirty="0" err="1"/>
              <a:t>ar-Rahmaan</a:t>
            </a:r>
            <a:r>
              <a:rPr lang="ms-MY" sz="2400" b="1" dirty="0"/>
              <a:t> ialah mereka yang berjalan di bumi dengan sopan-santun, dan apabila bercakap kepada orang yang jahil, mereka menjawab dengan perkataan yang selamat dari perkara yang tidak diingini.”</a:t>
            </a:r>
            <a:endParaRPr lang="en-MY" sz="2400" b="1" dirty="0"/>
          </a:p>
        </p:txBody>
      </p:sp>
      <p:sp>
        <p:nvSpPr>
          <p:cNvPr id="5" name="Rectangle 4"/>
          <p:cNvSpPr/>
          <p:nvPr/>
        </p:nvSpPr>
        <p:spPr>
          <a:xfrm>
            <a:off x="184150" y="2435404"/>
            <a:ext cx="8856663" cy="1569660"/>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وَعِبَادُ الرَّحْمَٰنِ الَّذِينَ يَمْشُونَ عَلَى الْأَرْضِ هَوْنًا وَإِذَا خَاطَبَهُمُ الْجَاهِلُونَ قَالُوا سَلَامًا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158824" y="1219240"/>
            <a:ext cx="5637312" cy="697592"/>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a:effectLst>
                  <a:glow rad="101600">
                    <a:schemeClr val="tx1">
                      <a:alpha val="60000"/>
                    </a:schemeClr>
                  </a:glow>
                  <a:outerShdw blurRad="38100" dist="38100" dir="2700000" algn="tl">
                    <a:srgbClr val="000000">
                      <a:alpha val="43137"/>
                    </a:srgbClr>
                  </a:outerShdw>
                </a:effectLst>
                <a:cs typeface="Arial" pitchFamily="34" charset="0"/>
              </a:rPr>
              <a:t>C</a:t>
            </a:r>
            <a:r>
              <a:rPr lang="ms-MY" sz="2400" b="1" dirty="0" smtClean="0">
                <a:effectLst>
                  <a:glow rad="101600">
                    <a:schemeClr val="tx1">
                      <a:alpha val="60000"/>
                    </a:schemeClr>
                  </a:glow>
                  <a:outerShdw blurRad="38100" dist="38100" dir="2700000" algn="tl">
                    <a:srgbClr val="000000">
                      <a:alpha val="43137"/>
                    </a:srgbClr>
                  </a:outerShdw>
                </a:effectLst>
                <a:cs typeface="Arial" pitchFamily="34" charset="0"/>
              </a:rPr>
              <a:t>iri-ciri </a:t>
            </a:r>
            <a:r>
              <a:rPr lang="ms-MY" sz="2400" b="1" dirty="0" err="1">
                <a:effectLst>
                  <a:glow rad="101600">
                    <a:schemeClr val="tx1">
                      <a:alpha val="60000"/>
                    </a:schemeClr>
                  </a:glow>
                  <a:outerShdw blurRad="38100" dist="38100" dir="2700000" algn="tl">
                    <a:srgbClr val="000000">
                      <a:alpha val="43137"/>
                    </a:srgbClr>
                  </a:outerShdw>
                </a:effectLst>
                <a:cs typeface="Arial" pitchFamily="34" charset="0"/>
              </a:rPr>
              <a:t>Ibadur</a:t>
            </a:r>
            <a:r>
              <a:rPr lang="ms-MY" sz="2400" b="1" dirty="0">
                <a:effectLst>
                  <a:glow rad="101600">
                    <a:schemeClr val="tx1">
                      <a:alpha val="60000"/>
                    </a:schemeClr>
                  </a:glow>
                  <a:outerShdw blurRad="38100" dist="38100" dir="2700000" algn="tl">
                    <a:srgbClr val="000000">
                      <a:alpha val="43137"/>
                    </a:srgbClr>
                  </a:outerShdw>
                </a:effectLst>
                <a:cs typeface="Arial" pitchFamily="34" charset="0"/>
              </a:rPr>
              <a:t> Rahman </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79375" y="3501008"/>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i="1" dirty="0">
                <a:latin typeface="Arial" pitchFamily="34" charset="0"/>
                <a:cs typeface="Arial" pitchFamily="34" charset="0"/>
              </a:rPr>
              <a:t>“</a:t>
            </a:r>
            <a:r>
              <a:rPr lang="en-US" sz="2400" b="1" i="1" dirty="0" err="1">
                <a:latin typeface="Arial" pitchFamily="34" charset="0"/>
                <a:cs typeface="Arial" pitchFamily="34" charset="0"/>
              </a:rPr>
              <a:t>Apabila</a:t>
            </a:r>
            <a:r>
              <a:rPr lang="en-US" sz="2400" b="1" i="1" dirty="0">
                <a:latin typeface="Arial" pitchFamily="34" charset="0"/>
                <a:cs typeface="Arial" pitchFamily="34" charset="0"/>
              </a:rPr>
              <a:t> </a:t>
            </a:r>
            <a:r>
              <a:rPr lang="en-US" sz="2400" b="1" i="1" dirty="0" err="1">
                <a:latin typeface="Arial" pitchFamily="34" charset="0"/>
                <a:cs typeface="Arial" pitchFamily="34" charset="0"/>
              </a:rPr>
              <a:t>seorang</a:t>
            </a:r>
            <a:r>
              <a:rPr lang="en-US" sz="2400" b="1" i="1" dirty="0">
                <a:latin typeface="Arial" pitchFamily="34" charset="0"/>
                <a:cs typeface="Arial" pitchFamily="34" charset="0"/>
              </a:rPr>
              <a:t> </a:t>
            </a:r>
            <a:r>
              <a:rPr lang="en-US" sz="2400" b="1" i="1" dirty="0" err="1">
                <a:latin typeface="Arial" pitchFamily="34" charset="0"/>
                <a:cs typeface="Arial" pitchFamily="34" charset="0"/>
              </a:rPr>
              <a:t>laki-laki</a:t>
            </a:r>
            <a:r>
              <a:rPr lang="en-US" sz="2400" b="1" i="1" dirty="0">
                <a:latin typeface="Arial" pitchFamily="34" charset="0"/>
                <a:cs typeface="Arial" pitchFamily="34" charset="0"/>
              </a:rPr>
              <a:t> </a:t>
            </a:r>
            <a:r>
              <a:rPr lang="en-US" sz="2400" b="1" i="1" dirty="0" err="1">
                <a:latin typeface="Arial" pitchFamily="34" charset="0"/>
                <a:cs typeface="Arial" pitchFamily="34" charset="0"/>
              </a:rPr>
              <a:t>itu</a:t>
            </a:r>
            <a:r>
              <a:rPr lang="en-US" sz="2400" b="1" i="1" dirty="0">
                <a:latin typeface="Arial" pitchFamily="34" charset="0"/>
                <a:cs typeface="Arial" pitchFamily="34" charset="0"/>
              </a:rPr>
              <a:t> </a:t>
            </a:r>
            <a:r>
              <a:rPr lang="en-US" sz="2400" b="1" i="1" dirty="0" err="1">
                <a:latin typeface="Arial" pitchFamily="34" charset="0"/>
                <a:cs typeface="Arial" pitchFamily="34" charset="0"/>
              </a:rPr>
              <a:t>berkata</a:t>
            </a:r>
            <a:r>
              <a:rPr lang="en-US" sz="2400" b="1" i="1" dirty="0">
                <a:latin typeface="Arial" pitchFamily="34" charset="0"/>
                <a:cs typeface="Arial" pitchFamily="34" charset="0"/>
              </a:rPr>
              <a:t>: orang –orang </a:t>
            </a:r>
            <a:r>
              <a:rPr lang="en-US" sz="2400" b="1" i="1" dirty="0" err="1">
                <a:latin typeface="Arial" pitchFamily="34" charset="0"/>
                <a:cs typeface="Arial" pitchFamily="34" charset="0"/>
              </a:rPr>
              <a:t>itu</a:t>
            </a:r>
            <a:r>
              <a:rPr lang="en-US" sz="2400" b="1" i="1" dirty="0">
                <a:latin typeface="Arial" pitchFamily="34" charset="0"/>
                <a:cs typeface="Arial" pitchFamily="34" charset="0"/>
              </a:rPr>
              <a:t> </a:t>
            </a:r>
            <a:r>
              <a:rPr lang="en-US" sz="2400" b="1" i="1" dirty="0" err="1">
                <a:latin typeface="Arial" pitchFamily="34" charset="0"/>
                <a:cs typeface="Arial" pitchFamily="34" charset="0"/>
              </a:rPr>
              <a:t>telah</a:t>
            </a:r>
            <a:r>
              <a:rPr lang="en-US" sz="2400" b="1" i="1" dirty="0">
                <a:latin typeface="Arial" pitchFamily="34" charset="0"/>
                <a:cs typeface="Arial" pitchFamily="34" charset="0"/>
              </a:rPr>
              <a:t> </a:t>
            </a:r>
            <a:r>
              <a:rPr lang="en-US" sz="2400" b="1" i="1" dirty="0" err="1">
                <a:latin typeface="Arial" pitchFamily="34" charset="0"/>
                <a:cs typeface="Arial" pitchFamily="34" charset="0"/>
              </a:rPr>
              <a:t>rosak</a:t>
            </a:r>
            <a:r>
              <a:rPr lang="en-US" sz="2400" b="1" i="1" dirty="0">
                <a:latin typeface="Arial" pitchFamily="34" charset="0"/>
                <a:cs typeface="Arial" pitchFamily="34" charset="0"/>
              </a:rPr>
              <a:t> (</a:t>
            </a:r>
            <a:r>
              <a:rPr lang="en-US" sz="2400" b="1" i="1" dirty="0" err="1">
                <a:latin typeface="Arial" pitchFamily="34" charset="0"/>
                <a:cs typeface="Arial" pitchFamily="34" charset="0"/>
              </a:rPr>
              <a:t>aqidah</a:t>
            </a:r>
            <a:r>
              <a:rPr lang="en-US" sz="2400" b="1" i="1" dirty="0">
                <a:latin typeface="Arial" pitchFamily="34" charset="0"/>
                <a:cs typeface="Arial" pitchFamily="34" charset="0"/>
              </a:rPr>
              <a:t> </a:t>
            </a:r>
            <a:r>
              <a:rPr lang="en-US" sz="2400" b="1" i="1" dirty="0" err="1">
                <a:latin typeface="Arial" pitchFamily="34" charset="0"/>
                <a:cs typeface="Arial" pitchFamily="34" charset="0"/>
              </a:rPr>
              <a:t>atau</a:t>
            </a:r>
            <a:r>
              <a:rPr lang="en-US" sz="2400" b="1" i="1" dirty="0">
                <a:latin typeface="Arial" pitchFamily="34" charset="0"/>
                <a:cs typeface="Arial" pitchFamily="34" charset="0"/>
              </a:rPr>
              <a:t> Islam </a:t>
            </a:r>
            <a:r>
              <a:rPr lang="en-US" sz="2400" b="1" i="1" dirty="0" err="1">
                <a:latin typeface="Arial" pitchFamily="34" charset="0"/>
                <a:cs typeface="Arial" pitchFamily="34" charset="0"/>
              </a:rPr>
              <a:t>mereka</a:t>
            </a:r>
            <a:r>
              <a:rPr lang="en-US" sz="2400" b="1" i="1" dirty="0">
                <a:latin typeface="Arial" pitchFamily="34" charset="0"/>
                <a:cs typeface="Arial" pitchFamily="34" charset="0"/>
              </a:rPr>
              <a:t>) </a:t>
            </a:r>
            <a:r>
              <a:rPr lang="en-US" sz="2400" b="1" i="1" dirty="0" err="1">
                <a:latin typeface="Arial" pitchFamily="34" charset="0"/>
                <a:cs typeface="Arial" pitchFamily="34" charset="0"/>
              </a:rPr>
              <a:t>maka</a:t>
            </a:r>
            <a:r>
              <a:rPr lang="en-US" sz="2400" b="1" i="1" dirty="0">
                <a:latin typeface="Arial" pitchFamily="34" charset="0"/>
                <a:cs typeface="Arial" pitchFamily="34" charset="0"/>
              </a:rPr>
              <a:t> </a:t>
            </a:r>
            <a:r>
              <a:rPr lang="en-US" sz="2400" b="1" i="1" dirty="0" err="1">
                <a:latin typeface="Arial" pitchFamily="34" charset="0"/>
                <a:cs typeface="Arial" pitchFamily="34" charset="0"/>
              </a:rPr>
              <a:t>dia</a:t>
            </a:r>
            <a:r>
              <a:rPr lang="en-US" sz="2400" b="1" i="1" dirty="0">
                <a:latin typeface="Arial" pitchFamily="34" charset="0"/>
                <a:cs typeface="Arial" pitchFamily="34" charset="0"/>
              </a:rPr>
              <a:t> </a:t>
            </a:r>
            <a:r>
              <a:rPr lang="en-US" sz="2400" b="1" i="1" dirty="0" err="1">
                <a:latin typeface="Arial" pitchFamily="34" charset="0"/>
                <a:cs typeface="Arial" pitchFamily="34" charset="0"/>
              </a:rPr>
              <a:t>adalah</a:t>
            </a:r>
            <a:r>
              <a:rPr lang="en-US" sz="2400" b="1" i="1" dirty="0">
                <a:latin typeface="Arial" pitchFamily="34" charset="0"/>
                <a:cs typeface="Arial" pitchFamily="34" charset="0"/>
              </a:rPr>
              <a:t> </a:t>
            </a:r>
            <a:r>
              <a:rPr lang="en-US" sz="2400" b="1" i="1" dirty="0" err="1">
                <a:latin typeface="Arial" pitchFamily="34" charset="0"/>
                <a:cs typeface="Arial" pitchFamily="34" charset="0"/>
              </a:rPr>
              <a:t>lebih</a:t>
            </a:r>
            <a:r>
              <a:rPr lang="en-US" sz="2400" b="1" i="1" dirty="0">
                <a:latin typeface="Arial" pitchFamily="34" charset="0"/>
                <a:cs typeface="Arial" pitchFamily="34" charset="0"/>
              </a:rPr>
              <a:t> </a:t>
            </a:r>
            <a:r>
              <a:rPr lang="en-US" sz="2400" b="1" i="1" dirty="0" err="1">
                <a:latin typeface="Arial" pitchFamily="34" charset="0"/>
                <a:cs typeface="Arial" pitchFamily="34" charset="0"/>
              </a:rPr>
              <a:t>teruk</a:t>
            </a:r>
            <a:r>
              <a:rPr lang="en-US" sz="2400" b="1" i="1" dirty="0">
                <a:latin typeface="Arial" pitchFamily="34" charset="0"/>
                <a:cs typeface="Arial" pitchFamily="34" charset="0"/>
              </a:rPr>
              <a:t> </a:t>
            </a:r>
            <a:r>
              <a:rPr lang="en-US" sz="2400" b="1" i="1" dirty="0" err="1">
                <a:latin typeface="Arial" pitchFamily="34" charset="0"/>
                <a:cs typeface="Arial" pitchFamily="34" charset="0"/>
              </a:rPr>
              <a:t>lagi</a:t>
            </a:r>
            <a:r>
              <a:rPr lang="en-US" sz="2400" b="1" i="1" dirty="0">
                <a:latin typeface="Arial" pitchFamily="34" charset="0"/>
                <a:cs typeface="Arial" pitchFamily="34" charset="0"/>
              </a:rPr>
              <a:t>”</a:t>
            </a:r>
            <a:endParaRPr lang="en-MY" sz="2400" b="1" dirty="0">
              <a:latin typeface="Arial" pitchFamily="34" charset="0"/>
              <a:cs typeface="Arial" pitchFamily="34" charset="0"/>
            </a:endParaRPr>
          </a:p>
        </p:txBody>
      </p:sp>
      <p:sp>
        <p:nvSpPr>
          <p:cNvPr id="5" name="Rectangle 4"/>
          <p:cNvSpPr/>
          <p:nvPr/>
        </p:nvSpPr>
        <p:spPr>
          <a:xfrm>
            <a:off x="184150" y="1949931"/>
            <a:ext cx="8856663" cy="830997"/>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قَالَ الرَّجُلُ: "هَلَكَ النَّاسُ" فَهُوَ أَهْلَكُهُمْ.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208002"/>
            <a:ext cx="8839200" cy="553998"/>
          </a:xfrm>
          <a:prstGeom prst="rect">
            <a:avLst/>
          </a:prstGeom>
        </p:spPr>
        <p:txBody>
          <a:bodyPr>
            <a:spAutoFit/>
          </a:bodyPr>
          <a:lstStyle/>
          <a:p>
            <a:pPr algn="ctr" fontAlgn="auto">
              <a:spcBef>
                <a:spcPts val="0"/>
              </a:spcBef>
              <a:spcAft>
                <a:spcPts val="0"/>
              </a:spcAft>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Meningkatkan </a:t>
            </a: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jati diri Islam dan akhlak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09600" y="980728"/>
            <a:ext cx="8382000" cy="1647677"/>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Tawadhu</a:t>
            </a:r>
            <a:r>
              <a:rPr lang="ms-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berhati jernih, sentiasa mendambakan kasih sayang dan menganggap orang lain mempunyai harga diri dan perasaan yang perlu dihormati.</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09600" y="2706053"/>
            <a:ext cx="8382000" cy="1227003"/>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Jauhi sifat sombong, merasa diri lebih atau </a:t>
            </a:r>
            <a:r>
              <a:rPr lang="ms-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mengenepikan</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kebenaran dan dalam masa yang sama memandang rendah kepada orang lain.</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609600" y="4005064"/>
            <a:ext cx="8382000" cy="1289209"/>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b="1" dirty="0">
                <a:ln w="12700">
                  <a:no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Bersangka baik dan menganggap orang lain itu mungkin lebih mulia di sisi Allah walau apa pun status sosialnya.</a:t>
            </a:r>
            <a:endParaRPr lang="en-US" sz="2400" b="1" dirty="0">
              <a:ln w="12700">
                <a:no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640276" y="5373216"/>
            <a:ext cx="8382000" cy="131563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Singkirkan sifat dengki, dendam, prasangka buruk dan mengumpat; kerana sifat-sifat ini boleh menyebabkan seseorang itu  merasa diri lebih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sempurna.</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5-Point Star 7"/>
          <p:cNvSpPr/>
          <p:nvPr/>
        </p:nvSpPr>
        <p:spPr>
          <a:xfrm>
            <a:off x="179512" y="1124744"/>
            <a:ext cx="640276" cy="600472"/>
          </a:xfrm>
          <a:prstGeom prst="star5">
            <a:avLst/>
          </a:prstGeom>
          <a:solidFill>
            <a:srgbClr val="FFFF00"/>
          </a:solidFill>
          <a:ln w="19050">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smtClean="0"/>
              <a:t>1</a:t>
            </a:r>
            <a:endParaRPr lang="en-MY" sz="2400" b="1" dirty="0"/>
          </a:p>
        </p:txBody>
      </p:sp>
      <p:sp>
        <p:nvSpPr>
          <p:cNvPr id="9" name="5-Point Star 8"/>
          <p:cNvSpPr/>
          <p:nvPr/>
        </p:nvSpPr>
        <p:spPr>
          <a:xfrm>
            <a:off x="179512" y="5497349"/>
            <a:ext cx="640276" cy="600472"/>
          </a:xfrm>
          <a:prstGeom prst="star5">
            <a:avLst/>
          </a:prstGeom>
          <a:solidFill>
            <a:srgbClr val="FFFF00"/>
          </a:solidFill>
          <a:ln w="19050">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smtClean="0"/>
              <a:t>4</a:t>
            </a:r>
            <a:endParaRPr lang="en-MY" sz="2400" b="1" dirty="0"/>
          </a:p>
        </p:txBody>
      </p:sp>
      <p:sp>
        <p:nvSpPr>
          <p:cNvPr id="10" name="5-Point Star 9"/>
          <p:cNvSpPr/>
          <p:nvPr/>
        </p:nvSpPr>
        <p:spPr>
          <a:xfrm>
            <a:off x="187308" y="3980656"/>
            <a:ext cx="640276" cy="600472"/>
          </a:xfrm>
          <a:prstGeom prst="star5">
            <a:avLst/>
          </a:prstGeom>
          <a:solidFill>
            <a:srgbClr val="FFFF00"/>
          </a:solidFill>
          <a:ln w="19050">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smtClean="0"/>
              <a:t>3</a:t>
            </a:r>
            <a:endParaRPr lang="en-MY" sz="2400" b="1" dirty="0"/>
          </a:p>
        </p:txBody>
      </p:sp>
      <p:sp>
        <p:nvSpPr>
          <p:cNvPr id="11" name="5-Point Star 10"/>
          <p:cNvSpPr/>
          <p:nvPr/>
        </p:nvSpPr>
        <p:spPr>
          <a:xfrm>
            <a:off x="107504" y="2628405"/>
            <a:ext cx="640276" cy="600472"/>
          </a:xfrm>
          <a:prstGeom prst="star5">
            <a:avLst/>
          </a:prstGeom>
          <a:solidFill>
            <a:srgbClr val="FFFF00"/>
          </a:solidFill>
          <a:ln w="19050">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smtClean="0"/>
              <a:t>2</a:t>
            </a:r>
            <a:endParaRPr lang="en-MY" sz="2400" b="1" dirty="0"/>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06967"/>
            <a:ext cx="9144000" cy="2015936"/>
          </a:xfrm>
          <a:prstGeom prst="rect">
            <a:avLst/>
          </a:prstGeom>
          <a:noFill/>
        </p:spPr>
        <p:txBody>
          <a:bodyPr>
            <a:spAutoFit/>
          </a:bodyPr>
          <a:lstStyle/>
          <a:p>
            <a:pPr algn="ctr" fontAlgn="auto">
              <a:spcBef>
                <a:spcPts val="0"/>
              </a:spcBef>
              <a:spcAft>
                <a:spcPts val="0"/>
              </a:spcAft>
              <a:defRPr/>
            </a:pPr>
            <a:r>
              <a:rPr lang="ar-SA" sz="12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13646"/>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endParaRPr>
          </a:p>
          <a:p>
            <a:pPr algn="ctr" fontAlgn="auto">
              <a:spcBef>
                <a:spcPts val="0"/>
              </a:spcBef>
              <a:spcAft>
                <a:spcPts val="0"/>
              </a:spcAft>
              <a:defRPr/>
            </a:pP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p>
        </p:txBody>
      </p:sp>
      <p:sp>
        <p:nvSpPr>
          <p:cNvPr id="5" name="Rectangle 4"/>
          <p:cNvSpPr/>
          <p:nvPr/>
        </p:nvSpPr>
        <p:spPr>
          <a:xfrm>
            <a:off x="602822" y="188640"/>
            <a:ext cx="7929618"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ujurat</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11:</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3717032"/>
            <a:ext cx="8991600" cy="30469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ms-MY" sz="2400" i="1" dirty="0"/>
              <a:t>“Wahai orang yang beriman! Janganlah sesuatu puak merendah-rendahkan puak yang lain, mungkin puak yang dicemuhkan itu lebih baik daripada mereka; dan </a:t>
            </a:r>
            <a:r>
              <a:rPr lang="ms-MY" sz="2400" i="1" dirty="0" err="1"/>
              <a:t>janganlah</a:t>
            </a:r>
            <a:r>
              <a:rPr lang="ms-MY" sz="2400" i="1" dirty="0"/>
              <a:t> pula kaum </a:t>
            </a:r>
            <a:r>
              <a:rPr lang="ms-MY" sz="2400" i="1" dirty="0" smtClean="0"/>
              <a:t>wanita mencemuh dan merendah-rendahkan </a:t>
            </a:r>
            <a:r>
              <a:rPr lang="ms-MY" sz="2400" i="1" dirty="0"/>
              <a:t>ke atas kaum wanita yang lain, mungkin puak yang dicemuhkan itu lebih baik daripada mereka; dan </a:t>
            </a:r>
            <a:r>
              <a:rPr lang="ms-MY" sz="2400" i="1" dirty="0" err="1"/>
              <a:t>janganlah</a:t>
            </a:r>
            <a:r>
              <a:rPr lang="ms-MY" sz="2400" i="1" dirty="0"/>
              <a:t> kamu mencela </a:t>
            </a:r>
            <a:r>
              <a:rPr lang="ms-MY" sz="2400" i="1" dirty="0" err="1"/>
              <a:t>dirimu</a:t>
            </a:r>
            <a:r>
              <a:rPr lang="ms-MY" sz="2400" i="1" dirty="0"/>
              <a:t> sendiri; dan jangan kamu panggil-memanggil antara satu sama lain dengan gelaran yang buruk. Amatlah buruknya sebutan nama </a:t>
            </a:r>
            <a:r>
              <a:rPr lang="ms-MY" sz="2400" i="1" dirty="0" err="1"/>
              <a:t>fasik</a:t>
            </a:r>
            <a:r>
              <a:rPr lang="ms-MY" sz="2400" i="1" dirty="0"/>
              <a:t> sesudah ia beriman”.</a:t>
            </a:r>
            <a:endParaRPr lang="en-MY" sz="2400" dirty="0"/>
          </a:p>
        </p:txBody>
      </p:sp>
      <p:sp>
        <p:nvSpPr>
          <p:cNvPr id="5" name="Rectangle 4"/>
          <p:cNvSpPr/>
          <p:nvPr/>
        </p:nvSpPr>
        <p:spPr>
          <a:xfrm>
            <a:off x="184150" y="1052736"/>
            <a:ext cx="8856663" cy="2677656"/>
          </a:xfrm>
          <a:prstGeom prst="rect">
            <a:avLst/>
          </a:prstGeom>
          <a:solidFill>
            <a:schemeClr val="bg1">
              <a:alpha val="40000"/>
            </a:schemeClr>
          </a:solidFill>
        </p:spPr>
        <p:txBody>
          <a:bodyPr>
            <a:spAutoFit/>
          </a:bodyPr>
          <a:lstStyle/>
          <a:p>
            <a:pPr algn="ctr" rtl="1">
              <a:defRPr/>
            </a:pP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يَسْخَرْ قَوْمٌ مِّن قَوْمٍ عَسَىٰ أَن يَكُونُوا خَيْرًا مِّنْهُمْ وَلَا نِسَاءٌ مِّن نِّسَاءٍ عَسَىٰ أَن يَكُنَّ خَيْرًا مِّنْهُنَّ ۖ وَلَا تَلْمِزُوا أَنفُسَكُمْ وَلَا تَنَابَزُوا بِالْأَلْقَابِ ۖ بِئْسَ الِاسْمُ الْفُسُوقُ بَعْدَ الْإِيمَانِ ۚ وَمَن لَّمْ يَتُبْ فَأُولَٰئِكَ هُمُ الظَّالِمُونَ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4650" y="1506760"/>
            <a:ext cx="8388350" cy="4154488"/>
          </a:xfrm>
          <a:prstGeom prst="rect">
            <a:avLst/>
          </a:prstGeom>
          <a:solidFill>
            <a:schemeClr val="bg1">
              <a:alpha val="37000"/>
            </a:schemeClr>
          </a:solidFill>
        </p:spPr>
        <p:txBody>
          <a:bodyPr>
            <a:spAutoFit/>
          </a:bodyPr>
          <a:lstStyle/>
          <a:p>
            <a:pPr algn="ctr" rtl="1">
              <a:defRPr/>
            </a:pP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a:t>
            </a:r>
          </a:p>
          <a:p>
            <a:pPr algn="ctr" rtl="1">
              <a:defRPr/>
            </a:pP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وَيَا نَجَاةَ التَّآئِبِيْنَ.</a:t>
            </a:r>
            <a:endPar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361647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6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70188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166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592980"/>
            <a:ext cx="9144000" cy="2215991"/>
          </a:xfrm>
          <a:prstGeom prst="rect">
            <a:avLst/>
          </a:prstGeom>
          <a:solidFill>
            <a:schemeClr val="tx1">
              <a:alpha val="22000"/>
            </a:schemeClr>
          </a:solidFill>
        </p:spPr>
        <p:txBody>
          <a:bodyPr>
            <a:spAutoFit/>
          </a:bodyPr>
          <a:lstStyle/>
          <a:p>
            <a:pPr algn="ctr" rtl="1">
              <a:defRPr/>
            </a:pPr>
            <a:r>
              <a:rPr lang="ar-SA"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157088" y="4869160"/>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36713"/>
            <a:ext cx="9144000" cy="1570037"/>
          </a:xfrm>
          <a:prstGeom prst="rect">
            <a:avLst/>
          </a:prstGeom>
          <a:solidFill>
            <a:schemeClr val="tx1">
              <a:alpha val="20000"/>
            </a:schemeClr>
          </a:solidFill>
        </p:spPr>
        <p:txBody>
          <a:bodyPr>
            <a:spAutoFit/>
          </a:bodyPr>
          <a:lstStyle/>
          <a:p>
            <a:pPr algn="ctr">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وَأَشْهَــدُ أَنْ لَّا إِلَهَ إِلَّا اللهُ، وَحْـدَهُ لَا شَـرِيْكَ لَهُ،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مُحَـمَّـدًا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عَــبْدُ اللهِ وَرَسُـوْلُهُ.</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88640"/>
            <a:ext cx="7500990"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 y="4005063"/>
            <a:ext cx="8991600" cy="169277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494890"/>
            <a:ext cx="8572560" cy="1569660"/>
          </a:xfrm>
          <a:prstGeom prst="rect">
            <a:avLst/>
          </a:prstGeom>
          <a:solidFill>
            <a:schemeClr val="tx1">
              <a:lumMod val="65000"/>
              <a:lumOff val="35000"/>
              <a:alpha val="50000"/>
            </a:schemeClr>
          </a:solidFill>
        </p:spPr>
        <p:txBody>
          <a:bodyPr>
            <a:spAutoFit/>
          </a:bodyPr>
          <a:lstStyle/>
          <a:p>
            <a:pPr algn="ctr" rtl="1" fontAlgn="auto">
              <a:spcBef>
                <a:spcPts val="0"/>
              </a:spcBef>
              <a:spcAft>
                <a:spcPts val="0"/>
              </a:spcAft>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اَللَّهُمَّ صَلِّ وَسَلِّمْ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endParaRPr>
          </a:p>
          <a:p>
            <a:pPr algn="ctr" rtl="1" fontAlgn="auto">
              <a:spcBef>
                <a:spcPts val="0"/>
              </a:spcBef>
              <a:spcAft>
                <a:spcPts val="0"/>
              </a:spcAft>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وَعَلَى آلِهِ وَصَحْبِهِ أَجْمَعِيْنَ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endParaRPr>
          </a:p>
        </p:txBody>
      </p:sp>
      <p:sp>
        <p:nvSpPr>
          <p:cNvPr id="4" name="Rectangle 3"/>
          <p:cNvSpPr/>
          <p:nvPr/>
        </p:nvSpPr>
        <p:spPr>
          <a:xfrm>
            <a:off x="266640" y="-27384"/>
            <a:ext cx="8663078" cy="954107"/>
          </a:xfrm>
          <a:prstGeom prst="rect">
            <a:avLst/>
          </a:prstGeom>
        </p:spPr>
        <p:txBody>
          <a:bodyPr>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p>
        </p:txBody>
      </p:sp>
      <p:sp>
        <p:nvSpPr>
          <p:cNvPr id="5" name="Rectangle 4"/>
          <p:cNvSpPr/>
          <p:nvPr/>
        </p:nvSpPr>
        <p:spPr>
          <a:xfrm>
            <a:off x="35496" y="4221088"/>
            <a:ext cx="8991600" cy="12926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116632"/>
            <a:ext cx="750099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06877"/>
            <a:ext cx="9144000" cy="923330"/>
          </a:xfrm>
          <a:prstGeom prst="rect">
            <a:avLst/>
          </a:prstGeom>
          <a:solidFill>
            <a:schemeClr val="tx1">
              <a:alpha val="15000"/>
            </a:schemeClr>
          </a:solidFill>
        </p:spPr>
        <p:txBody>
          <a:bodyPr>
            <a:spAutoFit/>
          </a:bodyPr>
          <a:lstStyle/>
          <a:p>
            <a:pPr algn="ctr" rtl="1" fontAlgn="auto">
              <a:spcBef>
                <a:spcPts val="0"/>
              </a:spcBef>
              <a:spcAft>
                <a:spcPts val="0"/>
              </a:spcAft>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فَيَآ أَيُّهَا النَّاسُ، اتَّقُوْا اللهَ تَعَالَى وَأَطِيْعُوْه.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endParaRPr>
          </a:p>
        </p:txBody>
      </p:sp>
      <p:sp>
        <p:nvSpPr>
          <p:cNvPr id="5" name="Rectangle 4"/>
          <p:cNvSpPr/>
          <p:nvPr/>
        </p:nvSpPr>
        <p:spPr>
          <a:xfrm>
            <a:off x="76200" y="3645024"/>
            <a:ext cx="8991600" cy="138499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60490208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9433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16632"/>
            <a:ext cx="7715304"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8742"/>
            <a:ext cx="9144000" cy="1754188"/>
          </a:xfrm>
          <a:prstGeom prst="rect">
            <a:avLst/>
          </a:prstGeom>
          <a:noFill/>
        </p:spPr>
        <p:txBody>
          <a:bodyPr>
            <a:spAutoFit/>
          </a:bodyPr>
          <a:lstStyle/>
          <a:p>
            <a:pPr algn="ctr" rtl="1">
              <a:defRPr/>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وَنَبِيَّنَا مُحَمَّدًا عَبْدُ اللهِ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95192"/>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4074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97527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17633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601537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529566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549236"/>
            <a:ext cx="8555511" cy="48320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Berkuasa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bersyukur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Keberkatan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terus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sejahtera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rakyatnya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bersatu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padu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bawah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naungan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 Sultan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Ketua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Justeru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pohon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tetapkanlah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pegangan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berpaksikan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akidah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ahli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Sunnah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Jemaah.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Peliharalah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difatwakan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terkeluar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seperti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Qadyani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Syiah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Terengganu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4059641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340768"/>
            <a:ext cx="8555511" cy="517064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Rahim,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satukanlah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hati-hati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luas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Barakah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kayakanlah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ilmu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bermanfaat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lindungilah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bencana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petunjuk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mengekalkan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fardu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secara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berjamaah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menunaikan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mewakafkan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melalui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Majlis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Dan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Melayu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(MAIDAM),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pemurah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menginfakkan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sebahagian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tabung</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pembinaan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masjid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diuruskan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oleh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Jabatan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Hal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Ehwal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Terengganu.</a:t>
            </a:r>
          </a:p>
        </p:txBody>
      </p:sp>
    </p:spTree>
    <p:extLst>
      <p:ext uri="{BB962C8B-B14F-4D97-AF65-F5344CB8AC3E}">
        <p14:creationId xmlns:p14="http://schemas.microsoft.com/office/powerpoint/2010/main" val="361922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932034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77647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08861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76200"/>
            <a:ext cx="7500990" cy="954107"/>
          </a:xfrm>
          <a:prstGeom prst="rect">
            <a:avLst/>
          </a:prstGeom>
        </p:spPr>
        <p:txBody>
          <a:bodyPr>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1438" y="2011363"/>
            <a:ext cx="8964612" cy="1570037"/>
          </a:xfrm>
          <a:prstGeom prst="rect">
            <a:avLst/>
          </a:prstGeom>
          <a:solidFill>
            <a:schemeClr val="bg1">
              <a:alpha val="20000"/>
            </a:schemeClr>
          </a:solidFill>
        </p:spPr>
        <p:txBody>
          <a:bodyPr>
            <a:spAutoFit/>
          </a:bodyPr>
          <a:lstStyle/>
          <a:p>
            <a:pPr algn="ctr" rtl="1">
              <a:defRPr/>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defRPr/>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وَسَلِّم.</a:t>
            </a:r>
            <a:endParaRPr lang="ar-EG"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088"/>
            <a:ext cx="9144000" cy="12926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03936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98480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95531"/>
            <a:ext cx="9144000" cy="5801588"/>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100" b="1" dirty="0">
              <a:solidFill>
                <a:prstClr val="black"/>
              </a:solidFill>
              <a:effectLst>
                <a:outerShdw blurRad="38100" dist="38100" dir="2700000" algn="tl">
                  <a:srgbClr val="000000">
                    <a:alpha val="43137"/>
                  </a:srgbClr>
                </a:outerShdw>
              </a:effectLst>
              <a:cs typeface="Arial" charset="0"/>
            </a:endParaRPr>
          </a:p>
          <a:p>
            <a:pPr algn="ctr" fontAlgn="base">
              <a:spcBef>
                <a:spcPct val="0"/>
              </a:spcBef>
              <a:spcAft>
                <a:spcPct val="0"/>
              </a:spcAft>
              <a:defRPr/>
            </a:pP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BUDAYA MENGHARGAI DAN MENGHORMATI ORANG LAIN             </a:t>
            </a:r>
            <a:r>
              <a:rPr lang="en-MY" b="1" dirty="0" smtClean="0">
                <a:solidFill>
                  <a:prstClr val="black"/>
                </a:solidFill>
                <a:effectLst>
                  <a:outerShdw blurRad="38100" dist="38100" dir="2700000" algn="tl">
                    <a:srgbClr val="000000">
                      <a:alpha val="43137"/>
                    </a:srgbClr>
                  </a:outerShdw>
                </a:effectLst>
                <a:cs typeface="Arial" charset="0"/>
              </a:rPr>
              <a:t>JUMAAT </a:t>
            </a:r>
            <a:r>
              <a:rPr lang="en-MY" b="1" dirty="0" smtClean="0">
                <a:solidFill>
                  <a:prstClr val="black"/>
                </a:solidFill>
                <a:effectLst>
                  <a:outerShdw blurRad="38100" dist="38100" dir="2700000" algn="tl">
                    <a:srgbClr val="000000">
                      <a:alpha val="43137"/>
                    </a:srgbClr>
                  </a:outerShdw>
                </a:effectLst>
                <a:cs typeface="Arial" charset="0"/>
              </a:rPr>
              <a:t>11 </a:t>
            </a:r>
            <a:r>
              <a:rPr lang="en-MY" b="1" dirty="0" err="1" smtClean="0">
                <a:solidFill>
                  <a:prstClr val="black"/>
                </a:solidFill>
                <a:effectLst>
                  <a:outerShdw blurRad="38100" dist="38100" dir="2700000" algn="tl">
                    <a:srgbClr val="000000">
                      <a:alpha val="43137"/>
                    </a:srgbClr>
                  </a:outerShdw>
                </a:effectLst>
                <a:cs typeface="Arial" charset="0"/>
              </a:rPr>
              <a:t>Oktober</a:t>
            </a:r>
            <a:r>
              <a:rPr lang="en-MY" b="1" dirty="0" smtClean="0">
                <a:solidFill>
                  <a:prstClr val="black"/>
                </a:solidFill>
                <a:effectLst>
                  <a:outerShdw blurRad="38100" dist="38100" dir="2700000" algn="tl">
                    <a:srgbClr val="000000">
                      <a:alpha val="43137"/>
                    </a:srgbClr>
                  </a:outerShdw>
                </a:effectLst>
                <a:cs typeface="Arial" charset="0"/>
              </a:rPr>
              <a:t> </a:t>
            </a:r>
            <a:r>
              <a:rPr lang="en-MY" b="1" dirty="0">
                <a:solidFill>
                  <a:prstClr val="black"/>
                </a:solidFill>
                <a:effectLst>
                  <a:outerShdw blurRad="38100" dist="38100" dir="2700000" algn="tl">
                    <a:srgbClr val="000000">
                      <a:alpha val="43137"/>
                    </a:srgbClr>
                  </a:outerShdw>
                </a:effectLst>
                <a:cs typeface="Arial" charset="0"/>
              </a:rPr>
              <a:t>2019</a:t>
            </a:r>
          </a:p>
          <a:p>
            <a:pPr algn="ctr" fontAlgn="base">
              <a:spcBef>
                <a:spcPct val="0"/>
              </a:spcBef>
              <a:spcAft>
                <a:spcPct val="0"/>
              </a:spcAft>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r>
              <a:rPr lang="ms-MY" sz="2000" b="1" dirty="0" smtClean="0">
                <a:solidFill>
                  <a:prstClr val="black"/>
                </a:solidFill>
                <a:latin typeface="Arial" pitchFamily="34" charset="0"/>
                <a:ea typeface="Times New Roman"/>
                <a:cs typeface="Arial" pitchFamily="34" charset="0"/>
              </a:rPr>
              <a:t>DI </a:t>
            </a:r>
            <a:r>
              <a:rPr lang="ms-MY" sz="2000" b="1" dirty="0">
                <a:solidFill>
                  <a:prstClr val="black"/>
                </a:solidFill>
                <a:latin typeface="Arial" pitchFamily="34" charset="0"/>
                <a:ea typeface="Times New Roman"/>
                <a:cs typeface="Arial" pitchFamily="34" charset="0"/>
              </a:rPr>
              <a:t>SAMPING MEMANTAPKAN HUBUNGAN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ALLAH, MELALUI AQIDAH DAN KEPATUHAN MUTLAK </a:t>
            </a:r>
            <a:r>
              <a:rPr lang="ms-MY" sz="2000" b="1" dirty="0" smtClean="0">
                <a:solidFill>
                  <a:prstClr val="black"/>
                </a:solidFill>
                <a:latin typeface="Arial" pitchFamily="34" charset="0"/>
                <a:ea typeface="Times New Roman"/>
                <a:cs typeface="Arial" pitchFamily="34" charset="0"/>
              </a:rPr>
              <a:t>KEPADANYA, </a:t>
            </a:r>
            <a:r>
              <a:rPr lang="ms-MY" sz="2000" b="1" dirty="0">
                <a:solidFill>
                  <a:prstClr val="black"/>
                </a:solidFill>
                <a:latin typeface="Arial" pitchFamily="34" charset="0"/>
                <a:ea typeface="Times New Roman"/>
                <a:cs typeface="Arial" pitchFamily="34" charset="0"/>
              </a:rPr>
              <a:t>ISLAM MENUNTUT HUBUNGAN SESAMA MANUSIA DIPERKUATKAN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BUDAYA SALING </a:t>
            </a:r>
            <a:r>
              <a:rPr lang="ms-MY" sz="2000" b="1" dirty="0" smtClean="0">
                <a:solidFill>
                  <a:prstClr val="black"/>
                </a:solidFill>
                <a:latin typeface="Arial" pitchFamily="34" charset="0"/>
                <a:ea typeface="Times New Roman"/>
                <a:cs typeface="Arial" pitchFamily="34" charset="0"/>
              </a:rPr>
              <a:t>MENGHORMATI </a:t>
            </a:r>
            <a:r>
              <a:rPr lang="ms-MY" sz="2000" b="1" dirty="0">
                <a:solidFill>
                  <a:prstClr val="black"/>
                </a:solidFill>
                <a:latin typeface="Arial" pitchFamily="34" charset="0"/>
                <a:ea typeface="Times New Roman"/>
                <a:cs typeface="Arial" pitchFamily="34" charset="0"/>
              </a:rPr>
              <a:t>DAN MENGHARGAI. ALLAH MENUNTUT SUPAYA DIMANTAPKAN JALINAN HUBUNGAN ITU SEBAGAI SYARAT MENCAPAI KEMULIAAN</a:t>
            </a:r>
            <a:r>
              <a:rPr lang="ms-MY" sz="20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FontTx/>
              <a:buAutoNum type="arabicPeriod"/>
              <a:defRPr/>
            </a:pPr>
            <a:r>
              <a:rPr lang="ms-MY" sz="2000" b="1" dirty="0" smtClean="0">
                <a:solidFill>
                  <a:prstClr val="black"/>
                </a:solidFill>
                <a:latin typeface="Arial" pitchFamily="34" charset="0"/>
                <a:ea typeface="Times New Roman"/>
                <a:cs typeface="Arial" pitchFamily="34" charset="0"/>
              </a:rPr>
              <a:t>RASULULLAH </a:t>
            </a:r>
            <a:r>
              <a:rPr lang="ms-MY" sz="2000" b="1" dirty="0">
                <a:solidFill>
                  <a:prstClr val="black"/>
                </a:solidFill>
                <a:latin typeface="Arial" pitchFamily="34" charset="0"/>
                <a:ea typeface="Times New Roman"/>
                <a:cs typeface="Arial" pitchFamily="34" charset="0"/>
              </a:rPr>
              <a:t>MEMBERI AMARAN JIKA SESEORANG ITU BEGITU KUAT IBADATNYA TETAPI MEMPUNYAI SIKAP NEGATIF KEPADA JIRANNYA, AKAN DIHUMBANKAN KE DALAM NERAKA</a:t>
            </a:r>
            <a:r>
              <a:rPr lang="ms-MY" sz="20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FontTx/>
              <a:buAutoNum type="arabicPeriod"/>
              <a:defRPr/>
            </a:pPr>
            <a:r>
              <a:rPr lang="ms-MY" sz="2000" b="1" dirty="0" smtClean="0">
                <a:solidFill>
                  <a:prstClr val="black"/>
                </a:solidFill>
                <a:latin typeface="Arial" pitchFamily="34" charset="0"/>
                <a:ea typeface="Times New Roman"/>
                <a:cs typeface="Arial" pitchFamily="34" charset="0"/>
              </a:rPr>
              <a:t>NABI </a:t>
            </a:r>
            <a:r>
              <a:rPr lang="ms-MY" sz="2000" b="1" dirty="0">
                <a:solidFill>
                  <a:prstClr val="black"/>
                </a:solidFill>
                <a:latin typeface="Arial" pitchFamily="34" charset="0"/>
                <a:ea typeface="Times New Roman"/>
                <a:cs typeface="Arial" pitchFamily="34" charset="0"/>
              </a:rPr>
              <a:t>BANYAK </a:t>
            </a:r>
            <a:r>
              <a:rPr lang="ms-MY" sz="2000" b="1" dirty="0" smtClean="0">
                <a:solidFill>
                  <a:prstClr val="black"/>
                </a:solidFill>
                <a:latin typeface="Arial" pitchFamily="34" charset="0"/>
                <a:ea typeface="Times New Roman"/>
                <a:cs typeface="Arial" pitchFamily="34" charset="0"/>
              </a:rPr>
              <a:t>MENUNJUKKAN </a:t>
            </a:r>
            <a:r>
              <a:rPr lang="ms-MY" sz="2000" b="1" dirty="0">
                <a:solidFill>
                  <a:prstClr val="black"/>
                </a:solidFill>
                <a:latin typeface="Arial" pitchFamily="34" charset="0"/>
                <a:ea typeface="Times New Roman"/>
                <a:cs typeface="Arial" pitchFamily="34" charset="0"/>
              </a:rPr>
              <a:t>TELADAN BAGAIMANA BAGINDA MENGHARGAI DAN </a:t>
            </a:r>
            <a:r>
              <a:rPr lang="ms-MY" sz="2000" b="1" dirty="0" smtClean="0">
                <a:solidFill>
                  <a:prstClr val="black"/>
                </a:solidFill>
                <a:latin typeface="Arial" pitchFamily="34" charset="0"/>
                <a:ea typeface="Times New Roman"/>
                <a:cs typeface="Arial" pitchFamily="34" charset="0"/>
              </a:rPr>
              <a:t>MENGHORMATI </a:t>
            </a:r>
            <a:r>
              <a:rPr lang="ms-MY" sz="2000" b="1" dirty="0">
                <a:solidFill>
                  <a:prstClr val="black"/>
                </a:solidFill>
                <a:latin typeface="Arial" pitchFamily="34" charset="0"/>
                <a:ea typeface="Times New Roman"/>
                <a:cs typeface="Arial" pitchFamily="34" charset="0"/>
              </a:rPr>
              <a:t>SEORANG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CACAT </a:t>
            </a:r>
            <a:r>
              <a:rPr lang="ms-MY" sz="2000" b="1" dirty="0" smtClean="0">
                <a:solidFill>
                  <a:prstClr val="black"/>
                </a:solidFill>
                <a:latin typeface="Arial" pitchFamily="34" charset="0"/>
                <a:ea typeface="Times New Roman"/>
                <a:cs typeface="Arial" pitchFamily="34" charset="0"/>
              </a:rPr>
              <a:t>PENGLIHATAN </a:t>
            </a:r>
            <a:r>
              <a:rPr lang="ms-MY" sz="2000" b="1" dirty="0">
                <a:solidFill>
                  <a:prstClr val="black"/>
                </a:solidFill>
                <a:latin typeface="Arial" pitchFamily="34" charset="0"/>
                <a:ea typeface="Times New Roman"/>
                <a:cs typeface="Arial" pitchFamily="34" charset="0"/>
              </a:rPr>
              <a:t>DAN MELAYANI PENUH </a:t>
            </a:r>
            <a:r>
              <a:rPr lang="ms-MY" sz="2000" b="1" dirty="0" smtClean="0">
                <a:solidFill>
                  <a:prstClr val="black"/>
                </a:solidFill>
                <a:latin typeface="Arial" pitchFamily="34" charset="0"/>
                <a:ea typeface="Times New Roman"/>
                <a:cs typeface="Arial" pitchFamily="34" charset="0"/>
              </a:rPr>
              <a:t>HORMAT </a:t>
            </a:r>
            <a:r>
              <a:rPr lang="ms-MY" sz="2000" b="1" dirty="0">
                <a:solidFill>
                  <a:prstClr val="black"/>
                </a:solidFill>
                <a:latin typeface="Arial" pitchFamily="34" charset="0"/>
                <a:ea typeface="Times New Roman"/>
                <a:cs typeface="Arial" pitchFamily="34" charset="0"/>
              </a:rPr>
              <a:t>SEORANG ANAK REMAJA KETIKA </a:t>
            </a:r>
            <a:r>
              <a:rPr lang="ms-MY" sz="2000" b="1" dirty="0" smtClean="0">
                <a:solidFill>
                  <a:prstClr val="black"/>
                </a:solidFill>
                <a:latin typeface="Arial" pitchFamily="34" charset="0"/>
                <a:ea typeface="Times New Roman"/>
                <a:cs typeface="Arial" pitchFamily="34" charset="0"/>
              </a:rPr>
              <a:t>BERSAMA SAHABAT </a:t>
            </a:r>
            <a:r>
              <a:rPr lang="ms-MY" sz="2000" b="1" dirty="0">
                <a:solidFill>
                  <a:prstClr val="black"/>
                </a:solidFill>
                <a:latin typeface="Arial" pitchFamily="34" charset="0"/>
                <a:ea typeface="Times New Roman"/>
                <a:cs typeface="Arial" pitchFamily="34" charset="0"/>
              </a:rPr>
              <a:t>UTAMA BAGINDA.</a:t>
            </a:r>
          </a:p>
          <a:p>
            <a:pPr marL="457200" indent="-457200" algn="just" fontAlgn="base">
              <a:spcBef>
                <a:spcPct val="0"/>
              </a:spcBef>
              <a:spcAft>
                <a:spcPct val="0"/>
              </a:spcAft>
              <a:buFontTx/>
              <a:buAutoNum type="arabicPeriod"/>
              <a:defRPr/>
            </a:pPr>
            <a:endParaRPr lang="ms-MY" sz="20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999994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95531"/>
            <a:ext cx="9144000" cy="5401479"/>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100" b="1" dirty="0">
              <a:solidFill>
                <a:prstClr val="black"/>
              </a:solidFill>
              <a:effectLst>
                <a:outerShdw blurRad="38100" dist="38100" dir="2700000" algn="tl">
                  <a:srgbClr val="000000">
                    <a:alpha val="43137"/>
                  </a:srgbClr>
                </a:outerShdw>
              </a:effectLst>
              <a:cs typeface="Arial" charset="0"/>
            </a:endParaRPr>
          </a:p>
          <a:p>
            <a:pPr algn="ctr" fontAlgn="base">
              <a:spcBef>
                <a:spcPct val="0"/>
              </a:spcBef>
              <a:spcAft>
                <a:spcPct val="0"/>
              </a:spcAft>
              <a:defRPr/>
            </a:pP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BUDAYA MENGHARGAI DAN MENGHORMATI ORANG LAIN             </a:t>
            </a:r>
            <a:r>
              <a:rPr lang="en-MY" sz="2000" b="1" dirty="0">
                <a:solidFill>
                  <a:prstClr val="black"/>
                </a:solidFill>
                <a:effectLst>
                  <a:outerShdw blurRad="38100" dist="38100" dir="2700000" algn="tl">
                    <a:srgbClr val="000000">
                      <a:alpha val="43137"/>
                    </a:srgbClr>
                  </a:outerShdw>
                </a:effectLst>
                <a:cs typeface="Arial" charset="0"/>
              </a:rPr>
              <a:t>JUMAAT 11 </a:t>
            </a:r>
            <a:r>
              <a:rPr lang="en-MY" sz="2000" b="1" dirty="0" err="1">
                <a:solidFill>
                  <a:prstClr val="black"/>
                </a:solidFill>
                <a:effectLst>
                  <a:outerShdw blurRad="38100" dist="38100" dir="2700000" algn="tl">
                    <a:srgbClr val="000000">
                      <a:alpha val="43137"/>
                    </a:srgbClr>
                  </a:outerShdw>
                </a:effectLst>
                <a:cs typeface="Arial" charset="0"/>
              </a:rPr>
              <a:t>Oktober</a:t>
            </a:r>
            <a:r>
              <a:rPr lang="en-MY" sz="2000" b="1" dirty="0">
                <a:solidFill>
                  <a:prstClr val="black"/>
                </a:solidFill>
                <a:effectLst>
                  <a:outerShdw blurRad="38100" dist="38100" dir="2700000" algn="tl">
                    <a:srgbClr val="000000">
                      <a:alpha val="43137"/>
                    </a:srgbClr>
                  </a:outerShdw>
                </a:effectLst>
                <a:cs typeface="Arial" charset="0"/>
              </a:rPr>
              <a:t> 2019</a:t>
            </a:r>
          </a:p>
          <a:p>
            <a:pPr algn="ctr" fontAlgn="base">
              <a:spcBef>
                <a:spcPct val="0"/>
              </a:spcBef>
              <a:spcAft>
                <a:spcPct val="0"/>
              </a:spcAft>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endParaRPr lang="ms-MY" sz="2000" b="1" dirty="0" smtClean="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000" b="1" dirty="0" smtClean="0">
                <a:solidFill>
                  <a:prstClr val="black"/>
                </a:solidFill>
                <a:latin typeface="Arial" pitchFamily="34" charset="0"/>
                <a:ea typeface="Times New Roman"/>
                <a:cs typeface="Arial" pitchFamily="34" charset="0"/>
              </a:rPr>
              <a:t>4. SIFAT </a:t>
            </a:r>
            <a:r>
              <a:rPr lang="ms-MY" sz="2000" b="1" dirty="0">
                <a:solidFill>
                  <a:prstClr val="black"/>
                </a:solidFill>
                <a:latin typeface="Arial" pitchFamily="34" charset="0"/>
                <a:ea typeface="Times New Roman"/>
                <a:cs typeface="Arial" pitchFamily="34" charset="0"/>
              </a:rPr>
              <a:t>MENGHARGAI DAN </a:t>
            </a:r>
            <a:r>
              <a:rPr lang="ms-MY" sz="2000" b="1" dirty="0" smtClean="0">
                <a:solidFill>
                  <a:prstClr val="black"/>
                </a:solidFill>
                <a:latin typeface="Arial" pitchFamily="34" charset="0"/>
                <a:ea typeface="Times New Roman"/>
                <a:cs typeface="Arial" pitchFamily="34" charset="0"/>
              </a:rPr>
              <a:t>MENGHORMATI </a:t>
            </a:r>
            <a:r>
              <a:rPr lang="ms-MY" sz="2000" b="1" dirty="0">
                <a:solidFill>
                  <a:prstClr val="black"/>
                </a:solidFill>
                <a:latin typeface="Arial" pitchFamily="34" charset="0"/>
                <a:ea typeface="Times New Roman"/>
                <a:cs typeface="Arial" pitchFamily="34" charset="0"/>
              </a:rPr>
              <a:t>ADALAH MENIFESTASI SIFAT TAWADHU'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MENJADI IDENTITI PARA ANBIYA, </a:t>
            </a:r>
            <a:r>
              <a:rPr lang="ms-MY" sz="2000" b="1" dirty="0" smtClean="0">
                <a:solidFill>
                  <a:prstClr val="black"/>
                </a:solidFill>
                <a:latin typeface="Arial" pitchFamily="34" charset="0"/>
                <a:ea typeface="Times New Roman"/>
                <a:cs typeface="Arial" pitchFamily="34" charset="0"/>
              </a:rPr>
              <a:t>RASULULLAH, </a:t>
            </a:r>
            <a:r>
              <a:rPr lang="ms-MY" sz="2000" b="1" dirty="0">
                <a:solidFill>
                  <a:prstClr val="black"/>
                </a:solidFill>
                <a:latin typeface="Arial" pitchFamily="34" charset="0"/>
                <a:ea typeface="Times New Roman"/>
                <a:cs typeface="Arial" pitchFamily="34" charset="0"/>
              </a:rPr>
              <a:t>PARA SAHABAT DAN ULAMA</a:t>
            </a:r>
            <a:r>
              <a:rPr lang="ms-MY" sz="20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endParaRPr lang="ms-MY" sz="2000" b="1" dirty="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000" b="1" dirty="0" smtClean="0">
                <a:solidFill>
                  <a:prstClr val="black"/>
                </a:solidFill>
                <a:latin typeface="Arial" pitchFamily="34" charset="0"/>
                <a:ea typeface="Times New Roman"/>
                <a:cs typeface="Arial" pitchFamily="34" charset="0"/>
              </a:rPr>
              <a:t>5. MARILAH </a:t>
            </a:r>
            <a:r>
              <a:rPr lang="ms-MY" sz="2000" b="1" dirty="0">
                <a:solidFill>
                  <a:prstClr val="black"/>
                </a:solidFill>
                <a:latin typeface="Arial" pitchFamily="34" charset="0"/>
                <a:ea typeface="Times New Roman"/>
                <a:cs typeface="Arial" pitchFamily="34" charset="0"/>
              </a:rPr>
              <a:t>KITA </a:t>
            </a:r>
            <a:r>
              <a:rPr lang="ms-MY" sz="2000" b="1" dirty="0" smtClean="0">
                <a:solidFill>
                  <a:prstClr val="black"/>
                </a:solidFill>
                <a:latin typeface="Arial" pitchFamily="34" charset="0"/>
                <a:ea typeface="Times New Roman"/>
                <a:cs typeface="Arial" pitchFamily="34" charset="0"/>
              </a:rPr>
              <a:t>MENINGKATIKAN </a:t>
            </a:r>
            <a:r>
              <a:rPr lang="ms-MY" sz="2000" b="1" dirty="0">
                <a:solidFill>
                  <a:prstClr val="black"/>
                </a:solidFill>
                <a:latin typeface="Arial" pitchFamily="34" charset="0"/>
                <a:ea typeface="Times New Roman"/>
                <a:cs typeface="Arial" pitchFamily="34" charset="0"/>
              </a:rPr>
              <a:t>JATI DIRI ISLAM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SALING MENGHARGAI </a:t>
            </a:r>
            <a:r>
              <a:rPr lang="ms-MY" sz="2000" b="1" dirty="0" smtClean="0">
                <a:solidFill>
                  <a:prstClr val="black"/>
                </a:solidFill>
                <a:latin typeface="Arial" pitchFamily="34" charset="0"/>
                <a:ea typeface="Times New Roman"/>
                <a:cs typeface="Arial" pitchFamily="34" charset="0"/>
              </a:rPr>
              <a:t>DENGAN:</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i.  BERSIFAT </a:t>
            </a:r>
            <a:r>
              <a:rPr lang="ms-MY" sz="2000" b="1" dirty="0">
                <a:solidFill>
                  <a:prstClr val="black"/>
                </a:solidFill>
                <a:latin typeface="Arial" pitchFamily="34" charset="0"/>
                <a:ea typeface="Times New Roman"/>
                <a:cs typeface="Arial" pitchFamily="34" charset="0"/>
              </a:rPr>
              <a:t>TAWADHU', BERHATI JERNIH, DAN MENERIMA </a:t>
            </a:r>
            <a:r>
              <a:rPr lang="ms-MY" sz="2000" b="1" dirty="0" smtClean="0">
                <a:solidFill>
                  <a:prstClr val="black"/>
                </a:solidFill>
                <a:latin typeface="Arial" pitchFamily="34" charset="0"/>
                <a:ea typeface="Times New Roman"/>
                <a:cs typeface="Arial" pitchFamily="34" charset="0"/>
              </a:rPr>
              <a:t>	KEBENARAN MESKIPUN </a:t>
            </a:r>
            <a:r>
              <a:rPr lang="ms-MY" sz="2000" b="1" dirty="0">
                <a:solidFill>
                  <a:prstClr val="black"/>
                </a:solidFill>
                <a:latin typeface="Arial" pitchFamily="34" charset="0"/>
                <a:ea typeface="Times New Roman"/>
                <a:cs typeface="Arial" pitchFamily="34" charset="0"/>
              </a:rPr>
              <a:t>PAHIT</a:t>
            </a:r>
            <a:r>
              <a:rPr lang="ms-MY" sz="20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a:t>
            </a:r>
            <a:r>
              <a:rPr lang="ms-MY" sz="2000" b="1" dirty="0" smtClean="0">
                <a:solidFill>
                  <a:prstClr val="black"/>
                </a:solidFill>
                <a:latin typeface="Arial" pitchFamily="34" charset="0"/>
                <a:ea typeface="Times New Roman"/>
                <a:cs typeface="Arial" pitchFamily="34" charset="0"/>
              </a:rPr>
              <a:t>. BERSANGKA </a:t>
            </a:r>
            <a:r>
              <a:rPr lang="ms-MY" sz="2000" b="1" dirty="0">
                <a:solidFill>
                  <a:prstClr val="black"/>
                </a:solidFill>
                <a:latin typeface="Arial" pitchFamily="34" charset="0"/>
                <a:ea typeface="Times New Roman"/>
                <a:cs typeface="Arial" pitchFamily="34" charset="0"/>
              </a:rPr>
              <a:t>BAIK DAN </a:t>
            </a:r>
            <a:r>
              <a:rPr lang="ms-MY" sz="2000" b="1" dirty="0" smtClean="0">
                <a:solidFill>
                  <a:prstClr val="black"/>
                </a:solidFill>
                <a:latin typeface="Arial" pitchFamily="34" charset="0"/>
                <a:ea typeface="Times New Roman"/>
                <a:cs typeface="Arial" pitchFamily="34" charset="0"/>
              </a:rPr>
              <a:t>MENGANGGAP </a:t>
            </a:r>
            <a:r>
              <a:rPr lang="ms-MY" sz="2000" b="1" dirty="0">
                <a:solidFill>
                  <a:prstClr val="black"/>
                </a:solidFill>
                <a:latin typeface="Arial" pitchFamily="34" charset="0"/>
                <a:ea typeface="Times New Roman"/>
                <a:cs typeface="Arial" pitchFamily="34" charset="0"/>
              </a:rPr>
              <a:t>ORANG LAIN </a:t>
            </a:r>
            <a:r>
              <a:rPr lang="ms-MY" sz="2000" b="1" dirty="0" smtClean="0">
                <a:solidFill>
                  <a:prstClr val="black"/>
                </a:solidFill>
                <a:latin typeface="Arial" pitchFamily="34" charset="0"/>
                <a:ea typeface="Times New Roman"/>
                <a:cs typeface="Arial" pitchFamily="34" charset="0"/>
              </a:rPr>
              <a:t>	MUNGKIN </a:t>
            </a:r>
            <a:r>
              <a:rPr lang="ms-MY" sz="2000" b="1" dirty="0">
                <a:solidFill>
                  <a:prstClr val="black"/>
                </a:solidFill>
                <a:latin typeface="Arial" pitchFamily="34" charset="0"/>
                <a:ea typeface="Times New Roman"/>
                <a:cs typeface="Arial" pitchFamily="34" charset="0"/>
              </a:rPr>
              <a:t>LEBIH MULIA DI SISI ALLAH</a:t>
            </a:r>
            <a:r>
              <a:rPr lang="ms-MY" sz="20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r>
              <a:rPr lang="ms-MY" sz="2000" b="1" dirty="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iii</a:t>
            </a:r>
            <a:r>
              <a:rPr lang="ms-MY" sz="2000" b="1" dirty="0" smtClean="0">
                <a:solidFill>
                  <a:prstClr val="black"/>
                </a:solidFill>
                <a:latin typeface="Arial" pitchFamily="34" charset="0"/>
                <a:ea typeface="Times New Roman"/>
                <a:cs typeface="Arial" pitchFamily="34" charset="0"/>
              </a:rPr>
              <a:t>. </a:t>
            </a:r>
            <a:r>
              <a:rPr lang="ms-MY" sz="2000" b="1" dirty="0">
                <a:solidFill>
                  <a:prstClr val="black"/>
                </a:solidFill>
                <a:latin typeface="Arial" pitchFamily="34" charset="0"/>
                <a:ea typeface="Times New Roman"/>
                <a:cs typeface="Arial" pitchFamily="34" charset="0"/>
              </a:rPr>
              <a:t>MENGHAPUSKAN PENYAKIT HATI DAN AKHLAK BURUK </a:t>
            </a:r>
            <a:r>
              <a:rPr lang="ms-MY" sz="2000" b="1" dirty="0" smtClean="0">
                <a:solidFill>
                  <a:prstClr val="black"/>
                </a:solidFill>
                <a:latin typeface="Arial" pitchFamily="34" charset="0"/>
                <a:ea typeface="Times New Roman"/>
                <a:cs typeface="Arial" pitchFamily="34" charset="0"/>
              </a:rPr>
              <a:t>	SEPERTI </a:t>
            </a:r>
            <a:r>
              <a:rPr lang="ms-MY" sz="2000" b="1" dirty="0">
                <a:solidFill>
                  <a:prstClr val="black"/>
                </a:solidFill>
                <a:latin typeface="Arial" pitchFamily="34" charset="0"/>
                <a:ea typeface="Times New Roman"/>
                <a:cs typeface="Arial" pitchFamily="34" charset="0"/>
              </a:rPr>
              <a:t>HASAD, </a:t>
            </a:r>
            <a:r>
              <a:rPr lang="ms-MY" sz="2000" b="1" dirty="0" smtClean="0">
                <a:solidFill>
                  <a:prstClr val="black"/>
                </a:solidFill>
                <a:latin typeface="Arial" pitchFamily="34" charset="0"/>
                <a:ea typeface="Times New Roman"/>
                <a:cs typeface="Arial" pitchFamily="34" charset="0"/>
              </a:rPr>
              <a:t>DENDAM</a:t>
            </a:r>
            <a:r>
              <a:rPr lang="ms-MY" sz="2000" b="1" dirty="0">
                <a:solidFill>
                  <a:prstClr val="black"/>
                </a:solidFill>
                <a:latin typeface="Arial" pitchFamily="34" charset="0"/>
                <a:ea typeface="Times New Roman"/>
                <a:cs typeface="Arial" pitchFamily="34" charset="0"/>
              </a:rPr>
              <a:t>, MENGUMPAT, TAKABBUR, </a:t>
            </a:r>
            <a:r>
              <a:rPr lang="ms-MY" sz="2000" b="1" dirty="0" smtClean="0">
                <a:solidFill>
                  <a:prstClr val="black"/>
                </a:solidFill>
                <a:latin typeface="Arial" pitchFamily="34" charset="0"/>
                <a:ea typeface="Times New Roman"/>
                <a:cs typeface="Arial" pitchFamily="34" charset="0"/>
              </a:rPr>
              <a:t>	BERBOHONG </a:t>
            </a:r>
            <a:r>
              <a:rPr lang="ms-MY" sz="2000" b="1" dirty="0">
                <a:solidFill>
                  <a:prstClr val="black"/>
                </a:solidFill>
                <a:latin typeface="Arial" pitchFamily="34" charset="0"/>
                <a:ea typeface="Times New Roman"/>
                <a:cs typeface="Arial" pitchFamily="34" charset="0"/>
              </a:rPr>
              <a:t>DAN MUNAFIQ.</a:t>
            </a:r>
            <a:endParaRPr lang="ms-MY" sz="20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67328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211362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9200" y="188640"/>
            <a:ext cx="6858048"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288" y="1936478"/>
            <a:ext cx="8424862" cy="1569660"/>
          </a:xfrm>
          <a:prstGeom prst="rect">
            <a:avLst/>
          </a:prstGeom>
          <a:solidFill>
            <a:schemeClr val="bg1">
              <a:alpha val="27000"/>
            </a:schemeClr>
          </a:solidFill>
        </p:spPr>
        <p:txBody>
          <a:bodyPr>
            <a:spAutoFit/>
          </a:bodyPr>
          <a:lstStyle/>
          <a:p>
            <a:pPr algn="ctr" rtl="1">
              <a:defRPr/>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وَأَصْلِحُوْا ذَاتَ بَيْنِكُمْ لِتَنَالُوْا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وَعَدَكُمُ اللهُ مِنَ الْأَجْرِ وَحُسْنِ الْجَزَاءِ.</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660866"/>
            <a:ext cx="9144000" cy="163121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perelokkan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hubungan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di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antara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sesama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semuga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mendapat</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ganjaran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balasan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baik</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seperti</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dijanjikan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676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16632"/>
            <a:ext cx="8839200" cy="1015663"/>
          </a:xfrm>
          <a:prstGeom prst="rect">
            <a:avLst/>
          </a:prstGeom>
        </p:spPr>
        <p:txBody>
          <a:bodyPr>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menggariskan dua keutamaan dalam kehidupan seseorang: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23528" y="1701403"/>
            <a:ext cx="3427306" cy="1037431"/>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Sistem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hubungan dengan Allah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869930" y="1552352"/>
            <a:ext cx="4823620" cy="1335534"/>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cs typeface="Arial" pitchFamily="34" charset="0"/>
              </a:rPr>
              <a:t>melalui </a:t>
            </a:r>
            <a:r>
              <a:rPr lang="ms-MY" sz="2400" b="1" dirty="0">
                <a:effectLst>
                  <a:glow rad="101600">
                    <a:schemeClr val="tx1">
                      <a:alpha val="60000"/>
                    </a:schemeClr>
                  </a:glow>
                  <a:outerShdw blurRad="38100" dist="38100" dir="2700000" algn="tl">
                    <a:srgbClr val="000000">
                      <a:alpha val="43137"/>
                    </a:srgbClr>
                  </a:outerShdw>
                </a:effectLst>
                <a:cs typeface="Arial" pitchFamily="34" charset="0"/>
              </a:rPr>
              <a:t>tauhid atau keimanan yang membawa kepada tunduk, patuh dan taat </a:t>
            </a:r>
            <a:r>
              <a:rPr lang="ms-MY" sz="2400" b="1" dirty="0" err="1">
                <a:effectLst>
                  <a:glow rad="101600">
                    <a:schemeClr val="tx1">
                      <a:alpha val="60000"/>
                    </a:schemeClr>
                  </a:glow>
                  <a:outerShdw blurRad="38100" dist="38100" dir="2700000" algn="tl">
                    <a:srgbClr val="000000">
                      <a:alpha val="43137"/>
                    </a:srgbClr>
                  </a:outerShdw>
                </a:effectLst>
                <a:cs typeface="Arial" pitchFamily="34" charset="0"/>
              </a:rPr>
              <a:t>kepadaNya</a:t>
            </a:r>
            <a:r>
              <a:rPr lang="ms-MY" sz="2400" b="1" dirty="0">
                <a:effectLst>
                  <a:glow rad="101600">
                    <a:schemeClr val="tx1">
                      <a:alpha val="60000"/>
                    </a:schemeClr>
                  </a:glow>
                  <a:outerShdw blurRad="38100" dist="38100" dir="2700000" algn="tl">
                    <a:srgbClr val="000000">
                      <a:alpha val="43137"/>
                    </a:srgbClr>
                  </a:outerShdw>
                </a:effectLst>
                <a:cs typeface="Arial" pitchFamily="34" charset="0"/>
              </a:rPr>
              <a:t>. </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sp>
        <p:nvSpPr>
          <p:cNvPr id="6" name="Rounded Rectangle 5"/>
          <p:cNvSpPr/>
          <p:nvPr/>
        </p:nvSpPr>
        <p:spPr>
          <a:xfrm>
            <a:off x="3869930" y="3429000"/>
            <a:ext cx="4806526" cy="1209114"/>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rPr>
              <a:t>yang </a:t>
            </a:r>
            <a:r>
              <a:rPr lang="ms-MY" sz="2400" b="1" dirty="0">
                <a:solidFill>
                  <a:schemeClr val="bg1"/>
                </a:solidFill>
                <a:effectLst>
                  <a:glow rad="101600">
                    <a:schemeClr val="tx1">
                      <a:alpha val="60000"/>
                    </a:schemeClr>
                  </a:glow>
                  <a:outerShdw blurRad="38100" dist="38100" dir="2700000" algn="tl">
                    <a:srgbClr val="000000">
                      <a:alpha val="43137"/>
                    </a:srgbClr>
                  </a:outerShdw>
                </a:effectLst>
              </a:rPr>
              <a:t>menuntut supaya dilayan dengan adil, dihargai dan dihormati. </a:t>
            </a:r>
            <a:endParaRPr lang="en-US" sz="2400" dirty="0">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7" name="Striped Right Arrow 6"/>
          <p:cNvSpPr/>
          <p:nvPr/>
        </p:nvSpPr>
        <p:spPr>
          <a:xfrm>
            <a:off x="3593406" y="1836737"/>
            <a:ext cx="457200" cy="766762"/>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MY"/>
          </a:p>
        </p:txBody>
      </p:sp>
      <p:sp>
        <p:nvSpPr>
          <p:cNvPr id="8" name="Rounded Rectangle 7"/>
          <p:cNvSpPr/>
          <p:nvPr/>
        </p:nvSpPr>
        <p:spPr>
          <a:xfrm>
            <a:off x="395536" y="5013176"/>
            <a:ext cx="8352928" cy="1512168"/>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menggariskan etika atau tata hubungan yang mesti dipatuhi; seperti menjaga kepentingan atau hak orang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lain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323528" y="3514841"/>
            <a:ext cx="3427306" cy="1037431"/>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Sistem hubungan sesama manusia </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Striped Right Arrow 9"/>
          <p:cNvSpPr/>
          <p:nvPr/>
        </p:nvSpPr>
        <p:spPr>
          <a:xfrm>
            <a:off x="3563888" y="3650175"/>
            <a:ext cx="457200" cy="766762"/>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MY"/>
          </a:p>
        </p:txBody>
      </p:sp>
      <p:sp>
        <p:nvSpPr>
          <p:cNvPr id="11" name="Oval 10"/>
          <p:cNvSpPr/>
          <p:nvPr/>
        </p:nvSpPr>
        <p:spPr>
          <a:xfrm>
            <a:off x="107504" y="1628800"/>
            <a:ext cx="576064" cy="5040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1</a:t>
            </a:r>
            <a:endParaRPr lang="en-MY" sz="3200" b="1" dirty="0">
              <a:effectLst>
                <a:outerShdw blurRad="38100" dist="38100" dir="2700000" algn="tl">
                  <a:srgbClr val="000000">
                    <a:alpha val="43137"/>
                  </a:srgbClr>
                </a:outerShdw>
              </a:effectLst>
            </a:endParaRPr>
          </a:p>
        </p:txBody>
      </p:sp>
      <p:sp>
        <p:nvSpPr>
          <p:cNvPr id="12" name="Oval 11"/>
          <p:cNvSpPr/>
          <p:nvPr/>
        </p:nvSpPr>
        <p:spPr>
          <a:xfrm>
            <a:off x="107504" y="3356992"/>
            <a:ext cx="576064" cy="5040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2</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0442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Ali Imran</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112:</a:t>
            </a:r>
            <a:endParaRPr lang="en-MY"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434340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2400" b="1" i="1" dirty="0"/>
              <a:t>“</a:t>
            </a:r>
            <a:r>
              <a:rPr lang="ms-MY" sz="2400" b="1" i="1" dirty="0"/>
              <a:t>Mereka ditimpa kehinaan di mana sahaja mereka berada, kecuali dengan adanya sebab dari Allah dan adanya sebab dari manusia. Dan mereka kembali mendapat kemurkaan dari Allah, dan mereka ditimpa kemiskinan…</a:t>
            </a:r>
            <a:r>
              <a:rPr lang="en-US" sz="2400" b="1" i="1" dirty="0"/>
              <a:t>”</a:t>
            </a:r>
            <a:endParaRPr lang="en-MY" sz="2400" b="1" dirty="0"/>
          </a:p>
        </p:txBody>
      </p:sp>
      <p:sp>
        <p:nvSpPr>
          <p:cNvPr id="5" name="Rectangle 4"/>
          <p:cNvSpPr/>
          <p:nvPr/>
        </p:nvSpPr>
        <p:spPr>
          <a:xfrm>
            <a:off x="184150" y="1295400"/>
            <a:ext cx="8856663" cy="2308324"/>
          </a:xfrm>
          <a:prstGeom prst="rect">
            <a:avLst/>
          </a:prstGeom>
          <a:solidFill>
            <a:schemeClr val="bg1">
              <a:alpha val="40000"/>
            </a:schemeClr>
          </a:solidFill>
        </p:spPr>
        <p:txBody>
          <a:bodyPr>
            <a:spAutoFit/>
          </a:bodyPr>
          <a:lstStyle/>
          <a:p>
            <a:pPr algn="ctr" rtl="1">
              <a:defRPr/>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ضُرِبَتْ عَلَيْهِمُ الذِّلَّةُ أَيْنَ مَا ثُقِفُوا إِلَّا بِحَبْلٍ مِّنَ اللَّهِ وَحَبْلٍ مِّنَ النَّاسِ وَبَاءُوا بِغَضَبٍ مِّنَ اللَّهِ وَضُرِبَتْ عَلَيْهِمُ الْمَسْكَنَةُ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 y="0"/>
            <a:ext cx="91347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44624"/>
            <a:ext cx="8534399" cy="843613"/>
          </a:xfrm>
          <a:prstGeom prst="rect">
            <a:avLst/>
          </a:prstGeom>
          <a:noFill/>
          <a:ln w="25400" cap="flat" cmpd="sng" algn="ctr">
            <a:noFill/>
            <a:prstDash val="solid"/>
          </a:ln>
          <a:effectLst/>
        </p:spPr>
        <p:txBody>
          <a:bodyPr lIns="43911" tIns="36291" rIns="43911" bIns="36291" spcCol="1270" anchor="ctr"/>
          <a:lstStyle/>
          <a:p>
            <a:pPr algn="ctr" defTabSz="533400">
              <a:lnSpc>
                <a:spcPct val="90000"/>
              </a:lnSpc>
              <a:spcAft>
                <a:spcPct val="35000"/>
              </a:spcAft>
              <a:defRPr/>
            </a:pP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Hadith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Nabi</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7475" y="4555238"/>
            <a:ext cx="8991600" cy="193899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ms-MY" sz="2400" b="1" dirty="0">
                <a:effectLst>
                  <a:outerShdw blurRad="38100" dist="38100" dir="2700000" algn="tl">
                    <a:srgbClr val="000000">
                      <a:alpha val="43137"/>
                    </a:srgbClr>
                  </a:outerShdw>
                </a:effectLst>
              </a:rPr>
              <a:t>“Daripada Abu </a:t>
            </a:r>
            <a:r>
              <a:rPr lang="ms-MY" sz="2400" b="1" dirty="0" err="1">
                <a:effectLst>
                  <a:outerShdw blurRad="38100" dist="38100" dir="2700000" algn="tl">
                    <a:srgbClr val="000000">
                      <a:alpha val="43137"/>
                    </a:srgbClr>
                  </a:outerShdw>
                </a:effectLst>
              </a:rPr>
              <a:t>Hurairah</a:t>
            </a:r>
            <a:r>
              <a:rPr lang="ms-MY" sz="2400" b="1" dirty="0">
                <a:effectLst>
                  <a:outerShdw blurRad="38100" dist="38100" dir="2700000" algn="tl">
                    <a:srgbClr val="000000">
                      <a:alpha val="43137"/>
                    </a:srgbClr>
                  </a:outerShdw>
                </a:effectLst>
              </a:rPr>
              <a:t> </a:t>
            </a:r>
            <a:r>
              <a:rPr lang="ms-MY" sz="2400" b="1" dirty="0" err="1">
                <a:effectLst>
                  <a:outerShdw blurRad="38100" dist="38100" dir="2700000" algn="tl">
                    <a:srgbClr val="000000">
                      <a:alpha val="43137"/>
                    </a:srgbClr>
                  </a:outerShdw>
                </a:effectLst>
              </a:rPr>
              <a:t>r.a.</a:t>
            </a:r>
            <a:r>
              <a:rPr lang="ms-MY" sz="2400" b="1" dirty="0">
                <a:effectLst>
                  <a:outerShdw blurRad="38100" dist="38100" dir="2700000" algn="tl">
                    <a:srgbClr val="000000">
                      <a:alpha val="43137"/>
                    </a:srgbClr>
                  </a:outerShdw>
                </a:effectLst>
              </a:rPr>
              <a:t> yang menceritakan.  Ada seorang lelaki memberitahu Rasulullah </a:t>
            </a:r>
            <a:r>
              <a:rPr lang="ms-MY" sz="2400" b="1" dirty="0" err="1">
                <a:effectLst>
                  <a:outerShdw blurRad="38100" dist="38100" dir="2700000" algn="tl">
                    <a:srgbClr val="000000">
                      <a:alpha val="43137"/>
                    </a:srgbClr>
                  </a:outerShdw>
                </a:effectLst>
              </a:rPr>
              <a:t>saw</a:t>
            </a:r>
            <a:r>
              <a:rPr lang="ms-MY" sz="2400" b="1" dirty="0">
                <a:effectLst>
                  <a:outerShdw blurRad="38100" dist="38100" dir="2700000" algn="tl">
                    <a:srgbClr val="000000">
                      <a:alpha val="43137"/>
                    </a:srgbClr>
                  </a:outerShdw>
                </a:effectLst>
              </a:rPr>
              <a:t> mengenai seorang wanita yang banyak mengerjakan solat, sedekah dan puasa, tetapi dia menyakiti jirannya dengan kata-katanya”.  Nabi bersabda; “Dia akan berada di dalam Neraka”.</a:t>
            </a:r>
            <a:endParaRPr lang="en-MY" sz="2400" b="1" dirty="0">
              <a:effectLst>
                <a:outerShdw blurRad="38100" dist="38100" dir="2700000" algn="tl">
                  <a:srgbClr val="000000">
                    <a:alpha val="43137"/>
                  </a:srgbClr>
                </a:outerShdw>
              </a:effectLst>
            </a:endParaRPr>
          </a:p>
        </p:txBody>
      </p:sp>
      <p:sp>
        <p:nvSpPr>
          <p:cNvPr id="5" name="Rectangle 4"/>
          <p:cNvSpPr/>
          <p:nvPr/>
        </p:nvSpPr>
        <p:spPr>
          <a:xfrm>
            <a:off x="131763" y="1962950"/>
            <a:ext cx="8856662" cy="2123658"/>
          </a:xfrm>
          <a:prstGeom prst="rect">
            <a:avLst/>
          </a:prstGeom>
          <a:solidFill>
            <a:schemeClr val="bg1">
              <a:alpha val="40000"/>
            </a:schemeClr>
          </a:solidFill>
        </p:spPr>
        <p:txBody>
          <a:bodyPr>
            <a:spAutoFit/>
          </a:bodyPr>
          <a:lstStyle/>
          <a:p>
            <a:pPr algn="just" rtl="1">
              <a:defRPr/>
            </a:pP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 أَبِيْ هُرَيْرَةَ رَضِيَ اللهُ عَنْهُ قَالَ: "قَالَ رَجُلٌ: يَا رَسُوْلَ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فُلَانَةً. فَذَكَرَ مِنْ كَثْرَةِ صَلَاتِهَا وَصَدَقَتِهَا وَصِيَامِهَا غَيْرَ أَنَّهَا تُؤْذِيْ جَارَهَا بِلِسَانِهَا". قَالَ: "هِيَ فِي النَّار".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31763" y="888237"/>
            <a:ext cx="8184653"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ms-MY" sz="2400" b="1" dirty="0" smtClean="0">
                <a:solidFill>
                  <a:schemeClr val="tx1"/>
                </a:solidFill>
              </a:rPr>
              <a:t>Ancaman neraka kepada orang yang tidak menghormati jiran:</a:t>
            </a:r>
            <a:endParaRPr lang="ms-MY" sz="2400" b="1" dirty="0">
              <a:solidFill>
                <a:schemeClr val="tx1"/>
              </a:solidFill>
            </a:endParaRPr>
          </a:p>
        </p:txBody>
      </p:sp>
    </p:spTree>
    <p:extLst>
      <p:ext uri="{BB962C8B-B14F-4D97-AF65-F5344CB8AC3E}">
        <p14:creationId xmlns:p14="http://schemas.microsoft.com/office/powerpoint/2010/main" val="115707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2310</Words>
  <Application>Microsoft Office PowerPoint</Application>
  <PresentationFormat>On-screen Show (4:3)</PresentationFormat>
  <Paragraphs>171</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1_Office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5</cp:revision>
  <dcterms:created xsi:type="dcterms:W3CDTF">2019-10-06T00:42:11Z</dcterms:created>
  <dcterms:modified xsi:type="dcterms:W3CDTF">2019-10-09T09:53:30Z</dcterms:modified>
</cp:coreProperties>
</file>